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9"/>
  </p:notesMasterIdLst>
  <p:sldIdLst>
    <p:sldId id="256" r:id="rId2"/>
    <p:sldId id="257" r:id="rId3"/>
    <p:sldId id="259" r:id="rId4"/>
    <p:sldId id="302" r:id="rId5"/>
    <p:sldId id="261" r:id="rId6"/>
    <p:sldId id="262" r:id="rId7"/>
    <p:sldId id="263" r:id="rId8"/>
    <p:sldId id="297" r:id="rId9"/>
    <p:sldId id="301" r:id="rId10"/>
    <p:sldId id="300" r:id="rId11"/>
    <p:sldId id="265" r:id="rId12"/>
    <p:sldId id="266" r:id="rId13"/>
    <p:sldId id="304" r:id="rId14"/>
    <p:sldId id="258" r:id="rId15"/>
    <p:sldId id="305" r:id="rId16"/>
    <p:sldId id="267" r:id="rId17"/>
    <p:sldId id="30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40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1CCB78-C718-4B4C-9AAA-E99A76453E44}" type="datetimeFigureOut">
              <a:rPr lang="en-US" smtClean="0"/>
              <a:t>4/27/2023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108F74-8D3B-44EC-AC58-D2B09E493F5A}" type="slidenum">
              <a:rPr lang="en-US" smtClean="0"/>
              <a:t>‹#›</a:t>
            </a:fld>
            <a:endParaRPr lang="en-US"/>
          </a:p>
        </p:txBody>
      </p:sp>
    </p:spTree>
    <p:extLst>
      <p:ext uri="{BB962C8B-B14F-4D97-AF65-F5344CB8AC3E}">
        <p14:creationId xmlns:p14="http://schemas.microsoft.com/office/powerpoint/2010/main" val="3970287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8</a:t>
            </a:fld>
            <a:endParaRPr lang="en-US" dirty="0"/>
          </a:p>
        </p:txBody>
      </p:sp>
    </p:spTree>
    <p:extLst>
      <p:ext uri="{BB962C8B-B14F-4D97-AF65-F5344CB8AC3E}">
        <p14:creationId xmlns:p14="http://schemas.microsoft.com/office/powerpoint/2010/main" val="40231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16</a:t>
            </a:fld>
            <a:endParaRPr lang="en-US" dirty="0"/>
          </a:p>
        </p:txBody>
      </p:sp>
    </p:spTree>
    <p:extLst>
      <p:ext uri="{BB962C8B-B14F-4D97-AF65-F5344CB8AC3E}">
        <p14:creationId xmlns:p14="http://schemas.microsoft.com/office/powerpoint/2010/main" val="10741205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4/27/2023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a:xfrm>
            <a:off x="530307" y="536573"/>
            <a:ext cx="3856679" cy="1453003"/>
          </a:xfrm>
        </p:spPr>
        <p:txBody>
          <a:bodyPr/>
          <a:lstStyle>
            <a:lvl1pPr algn="ctr">
              <a:defRPr/>
            </a:lvl1pPr>
          </a:lstStyle>
          <a:p>
            <a:r>
              <a:rPr lang="en-US"/>
              <a:t>Click to edit Master title style</a:t>
            </a:r>
            <a:endParaRPr lang="en-US" dirty="0"/>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2179125"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03" name="Content Placeholder 2">
            <a:extLst>
              <a:ext uri="{FF2B5EF4-FFF2-40B4-BE49-F238E27FC236}">
                <a16:creationId xmlns:a16="http://schemas.microsoft.com/office/drawing/2014/main" id="{E4838519-F7BD-42C9-BDE6-B4D6DF7E1175}"/>
              </a:ext>
            </a:extLst>
          </p:cNvPr>
          <p:cNvSpPr>
            <a:spLocks noGrp="1"/>
          </p:cNvSpPr>
          <p:nvPr>
            <p:ph idx="13" hasCustomPrompt="1"/>
          </p:nvPr>
        </p:nvSpPr>
        <p:spPr>
          <a:xfrm>
            <a:off x="907606" y="2877018"/>
            <a:ext cx="3060000" cy="2938561"/>
          </a:xfrm>
        </p:spPr>
        <p:txBody>
          <a:bodyPr>
            <a:normAutofit/>
          </a:bodyPr>
          <a:lstStyle>
            <a:lvl1pPr algn="ctr">
              <a:defRPr/>
            </a:lvl1pPr>
          </a:lstStyle>
          <a:p>
            <a:pPr marL="0" indent="0" algn="ctr">
              <a:buNone/>
            </a:pPr>
            <a:r>
              <a:rPr lang="en-US" dirty="0"/>
              <a:t>Click to edit master text style</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a:xfrm>
            <a:off x="450000" y="6357168"/>
            <a:ext cx="1480400" cy="461665"/>
          </a:xfrm>
        </p:spPr>
        <p:txBody>
          <a:bodyPr/>
          <a:lstStyle>
            <a:lvl1pPr>
              <a:defRPr/>
            </a:lvl1pPr>
          </a:lstStyle>
          <a:p>
            <a:r>
              <a:rPr lang="en-US" dirty="0"/>
              <a:t>20XX</a:t>
            </a:r>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a:xfrm>
            <a:off x="1996947" y="6357600"/>
            <a:ext cx="6683376" cy="460800"/>
          </a:xfrm>
        </p:spPr>
        <p:txBody>
          <a:bodyPr/>
          <a:lstStyle>
            <a:lvl1pPr algn="l">
              <a:defRPr/>
            </a:lvl1pPr>
          </a:lstStyle>
          <a:p>
            <a:endParaRPr lang="en-US" dirty="0"/>
          </a:p>
        </p:txBody>
      </p:sp>
      <p:sp>
        <p:nvSpPr>
          <p:cNvPr id="9" name="Picture Placeholder 8">
            <a:extLst>
              <a:ext uri="{FF2B5EF4-FFF2-40B4-BE49-F238E27FC236}">
                <a16:creationId xmlns:a16="http://schemas.microsoft.com/office/drawing/2014/main" id="{EF1A84F6-2D30-446A-9D91-44FBCB825679}"/>
              </a:ext>
            </a:extLst>
          </p:cNvPr>
          <p:cNvSpPr>
            <a:spLocks noGrp="1"/>
          </p:cNvSpPr>
          <p:nvPr>
            <p:ph type="pic" sz="quarter" idx="14"/>
          </p:nvPr>
        </p:nvSpPr>
        <p:spPr>
          <a:xfrm>
            <a:off x="4979987" y="0"/>
            <a:ext cx="7212013" cy="6858000"/>
          </a:xfrm>
        </p:spPr>
        <p:txBody>
          <a:bodyPr/>
          <a:lstStyle/>
          <a:p>
            <a:r>
              <a:rPr lang="en-US"/>
              <a:t>Click icon to add picture</a:t>
            </a:r>
            <a:endParaRPr lang="en-US" dirty="0"/>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567010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7C0FA93-7C0D-4CC0-BB42-DF569688ED82}"/>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a:xfrm>
            <a:off x="989400" y="563402"/>
            <a:ext cx="4075200" cy="2058573"/>
          </a:xfrm>
        </p:spPr>
        <p:txBody>
          <a:bodyPr>
            <a:noAutofit/>
          </a:bodyPr>
          <a:lstStyle>
            <a:lvl1pPr algn="ctr">
              <a:defRPr sz="3200"/>
            </a:lvl1pPr>
          </a:lstStyle>
          <a:p>
            <a:r>
              <a:rPr lang="en-US"/>
              <a:t>Click to edit Master title style</a:t>
            </a:r>
            <a:endParaRPr lang="en-US" dirty="0"/>
          </a:p>
        </p:txBody>
      </p:sp>
      <p:sp>
        <p:nvSpPr>
          <p:cNvPr id="20" name="Subtitle 7">
            <a:extLst>
              <a:ext uri="{FF2B5EF4-FFF2-40B4-BE49-F238E27FC236}">
                <a16:creationId xmlns:a16="http://schemas.microsoft.com/office/drawing/2014/main" id="{C2777538-58E6-494C-A27B-B70346B0F395}"/>
              </a:ext>
            </a:extLst>
          </p:cNvPr>
          <p:cNvSpPr>
            <a:spLocks noGrp="1"/>
          </p:cNvSpPr>
          <p:nvPr>
            <p:ph type="subTitle" idx="1"/>
          </p:nvPr>
        </p:nvSpPr>
        <p:spPr>
          <a:xfrm>
            <a:off x="990000" y="4248000"/>
            <a:ext cx="4075200" cy="1520975"/>
          </a:xfrm>
        </p:spPr>
        <p:txBody>
          <a:bodyPr>
            <a:normAutofit/>
          </a:bodyPr>
          <a:lstStyle>
            <a:lvl1pPr marL="0" indent="0" algn="ctr">
              <a:buNone/>
              <a:defRPr/>
            </a:lvl1pPr>
          </a:lstStyle>
          <a:p>
            <a:r>
              <a:rPr lang="en-US"/>
              <a:t>Click to edit Master subtitle style</a:t>
            </a:r>
            <a:endParaRPr lang="en-US" dirty="0"/>
          </a:p>
        </p:txBody>
      </p:sp>
      <p:sp>
        <p:nvSpPr>
          <p:cNvPr id="24" name="Picture Placeholder 23">
            <a:extLst>
              <a:ext uri="{FF2B5EF4-FFF2-40B4-BE49-F238E27FC236}">
                <a16:creationId xmlns:a16="http://schemas.microsoft.com/office/drawing/2014/main" id="{C9D32952-2D0C-4A3E-9354-E014C717894E}"/>
              </a:ext>
            </a:extLst>
          </p:cNvPr>
          <p:cNvSpPr>
            <a:spLocks noGrp="1"/>
          </p:cNvSpPr>
          <p:nvPr>
            <p:ph type="pic" sz="quarter" idx="13"/>
          </p:nvPr>
        </p:nvSpPr>
        <p:spPr>
          <a:xfrm>
            <a:off x="6654800" y="563563"/>
            <a:ext cx="4995863" cy="2706687"/>
          </a:xfrm>
        </p:spPr>
        <p:txBody>
          <a:bodyPr/>
          <a:lstStyle/>
          <a:p>
            <a:r>
              <a:rPr lang="en-US"/>
              <a:t>Click icon to add picture</a:t>
            </a:r>
            <a:endParaRPr lang="en-US" dirty="0"/>
          </a:p>
        </p:txBody>
      </p:sp>
      <p:sp>
        <p:nvSpPr>
          <p:cNvPr id="26" name="Picture Placeholder 25">
            <a:extLst>
              <a:ext uri="{FF2B5EF4-FFF2-40B4-BE49-F238E27FC236}">
                <a16:creationId xmlns:a16="http://schemas.microsoft.com/office/drawing/2014/main" id="{92FA415D-7F98-4C81-A18F-A114BF021CC5}"/>
              </a:ext>
            </a:extLst>
          </p:cNvPr>
          <p:cNvSpPr>
            <a:spLocks noGrp="1"/>
          </p:cNvSpPr>
          <p:nvPr>
            <p:ph type="pic" sz="quarter" idx="14"/>
          </p:nvPr>
        </p:nvSpPr>
        <p:spPr>
          <a:xfrm>
            <a:off x="6654800" y="3587750"/>
            <a:ext cx="4995863" cy="2698750"/>
          </a:xfrm>
        </p:spPr>
        <p:txBody>
          <a:bodyPr/>
          <a:lstStyle/>
          <a:p>
            <a:r>
              <a:rPr lang="en-US"/>
              <a:t>Click icon to add picture</a:t>
            </a:r>
            <a:endParaRPr lang="en-US" dirty="0"/>
          </a:p>
        </p:txBody>
      </p:sp>
      <p:grpSp>
        <p:nvGrpSpPr>
          <p:cNvPr id="6" name="Group 5">
            <a:extLst>
              <a:ext uri="{FF2B5EF4-FFF2-40B4-BE49-F238E27FC236}">
                <a16:creationId xmlns:a16="http://schemas.microsoft.com/office/drawing/2014/main" id="{36D3DA45-FD99-405B-8BF9-260DD97C0D4F}"/>
              </a:ext>
              <a:ext uri="{C183D7F6-B498-43B3-948B-1728B52AA6E4}">
                <adec:decorative xmlns:adec="http://schemas.microsoft.com/office/drawing/2017/decorative" val="1"/>
              </a:ext>
            </a:extLst>
          </p:cNvPr>
          <p:cNvGrpSpPr/>
          <p:nvPr userDrawn="1">
            <p:extLst>
              <p:ext uri="{386F3935-93C4-4BCD-93E2-E3B085C9AB24}">
                <p16:designElem xmlns:p16="http://schemas.microsoft.com/office/powerpoint/2015/main" val="1"/>
              </p:ext>
            </p:extLst>
          </p:nvPr>
        </p:nvGrpSpPr>
        <p:grpSpPr>
          <a:xfrm>
            <a:off x="1919525" y="2840038"/>
            <a:ext cx="2216150" cy="1177924"/>
            <a:chOff x="4987925" y="2840038"/>
            <a:chExt cx="2216150" cy="1177924"/>
          </a:xfrm>
        </p:grpSpPr>
        <p:sp>
          <p:nvSpPr>
            <p:cNvPr id="7" name="Rectangle 6">
              <a:extLst>
                <a:ext uri="{FF2B5EF4-FFF2-40B4-BE49-F238E27FC236}">
                  <a16:creationId xmlns:a16="http://schemas.microsoft.com/office/drawing/2014/main" id="{C5C2A03C-F372-4C6D-929D-FD97AD439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E8FEDBB3-0BD6-41BC-BB57-9FEC2E96C0F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9" name="Group 8">
                <a:extLst>
                  <a:ext uri="{FF2B5EF4-FFF2-40B4-BE49-F238E27FC236}">
                    <a16:creationId xmlns:a16="http://schemas.microsoft.com/office/drawing/2014/main" id="{7D12B81D-3F14-4DA1-BECA-669824832A0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4" name="Freeform 68">
                  <a:extLst>
                    <a:ext uri="{FF2B5EF4-FFF2-40B4-BE49-F238E27FC236}">
                      <a16:creationId xmlns:a16="http://schemas.microsoft.com/office/drawing/2014/main" id="{EA11E57D-88DD-4899-907A-2A5772002F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69">
                  <a:extLst>
                    <a:ext uri="{FF2B5EF4-FFF2-40B4-BE49-F238E27FC236}">
                      <a16:creationId xmlns:a16="http://schemas.microsoft.com/office/drawing/2014/main" id="{7A5AEE18-30A4-4777-975F-02D107A171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Line 70">
                  <a:extLst>
                    <a:ext uri="{FF2B5EF4-FFF2-40B4-BE49-F238E27FC236}">
                      <a16:creationId xmlns:a16="http://schemas.microsoft.com/office/drawing/2014/main" id="{39EA21FB-AE36-478E-9770-CB842814390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 name="Group 9">
                <a:extLst>
                  <a:ext uri="{FF2B5EF4-FFF2-40B4-BE49-F238E27FC236}">
                    <a16:creationId xmlns:a16="http://schemas.microsoft.com/office/drawing/2014/main" id="{BC45D5C4-2D3A-4F84-BED1-D9B75234B07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1" name="Freeform 68">
                  <a:extLst>
                    <a:ext uri="{FF2B5EF4-FFF2-40B4-BE49-F238E27FC236}">
                      <a16:creationId xmlns:a16="http://schemas.microsoft.com/office/drawing/2014/main" id="{259762E8-7432-4501-9FE5-92B04D37C7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69">
                  <a:extLst>
                    <a:ext uri="{FF2B5EF4-FFF2-40B4-BE49-F238E27FC236}">
                      <a16:creationId xmlns:a16="http://schemas.microsoft.com/office/drawing/2014/main" id="{FF91FD3E-0148-4B50-8906-7D9CD382A3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Line 70">
                  <a:extLst>
                    <a:ext uri="{FF2B5EF4-FFF2-40B4-BE49-F238E27FC236}">
                      <a16:creationId xmlns:a16="http://schemas.microsoft.com/office/drawing/2014/main" id="{506FA1AD-488A-4FD4-A79F-4343698EA734}"/>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2843657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ummary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910FDC-FCA3-4F39-AC3F-821172639127}"/>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2937" y="0"/>
            <a:ext cx="386715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a:xfrm>
            <a:off x="4318001" y="536573"/>
            <a:ext cx="7424950" cy="1453003"/>
          </a:xfrm>
        </p:spPr>
        <p:txBody>
          <a:bodyPr/>
          <a:lstStyle>
            <a:lvl1pPr algn="ctr">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6F0F278F-99B1-49C2-968B-C983DF8121A9}"/>
              </a:ext>
            </a:extLst>
          </p:cNvPr>
          <p:cNvSpPr>
            <a:spLocks noGrp="1"/>
          </p:cNvSpPr>
          <p:nvPr>
            <p:ph type="pic" sz="quarter" idx="14"/>
          </p:nvPr>
        </p:nvSpPr>
        <p:spPr>
          <a:xfrm>
            <a:off x="627063" y="536575"/>
            <a:ext cx="2616200" cy="1743075"/>
          </a:xfrm>
        </p:spPr>
        <p:txBody>
          <a:bodyPr/>
          <a:lstStyle/>
          <a:p>
            <a:r>
              <a:rPr lang="en-US"/>
              <a:t>Click icon to add picture</a:t>
            </a:r>
            <a:endParaRPr lang="en-US" dirty="0"/>
          </a:p>
        </p:txBody>
      </p:sp>
      <p:sp>
        <p:nvSpPr>
          <p:cNvPr id="207" name="Picture Placeholder 10">
            <a:extLst>
              <a:ext uri="{FF2B5EF4-FFF2-40B4-BE49-F238E27FC236}">
                <a16:creationId xmlns:a16="http://schemas.microsoft.com/office/drawing/2014/main" id="{524BD50E-995A-4DB3-8E0A-E7F1FC636936}"/>
              </a:ext>
            </a:extLst>
          </p:cNvPr>
          <p:cNvSpPr>
            <a:spLocks noGrp="1"/>
          </p:cNvSpPr>
          <p:nvPr>
            <p:ph type="pic" sz="quarter" idx="15"/>
          </p:nvPr>
        </p:nvSpPr>
        <p:spPr>
          <a:xfrm>
            <a:off x="616853" y="2557090"/>
            <a:ext cx="2616200" cy="1743075"/>
          </a:xfrm>
        </p:spPr>
        <p:txBody>
          <a:bodyPr/>
          <a:lstStyle/>
          <a:p>
            <a:r>
              <a:rPr lang="en-US"/>
              <a:t>Click icon to add picture</a:t>
            </a:r>
            <a:endParaRPr lang="en-US" dirty="0"/>
          </a:p>
        </p:txBody>
      </p:sp>
      <p:sp>
        <p:nvSpPr>
          <p:cNvPr id="208" name="Picture Placeholder 10">
            <a:extLst>
              <a:ext uri="{FF2B5EF4-FFF2-40B4-BE49-F238E27FC236}">
                <a16:creationId xmlns:a16="http://schemas.microsoft.com/office/drawing/2014/main" id="{ABAB6489-3F37-4A20-8777-093046E5C82D}"/>
              </a:ext>
            </a:extLst>
          </p:cNvPr>
          <p:cNvSpPr>
            <a:spLocks noGrp="1"/>
          </p:cNvSpPr>
          <p:nvPr>
            <p:ph type="pic" sz="quarter" idx="16"/>
          </p:nvPr>
        </p:nvSpPr>
        <p:spPr>
          <a:xfrm>
            <a:off x="627063" y="4576347"/>
            <a:ext cx="2616200" cy="1743075"/>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92523157-52E2-4F89-B3C9-EA9FE7914BAB}"/>
              </a:ext>
            </a:extLst>
          </p:cNvPr>
          <p:cNvSpPr>
            <a:spLocks noGrp="1"/>
          </p:cNvSpPr>
          <p:nvPr>
            <p:ph type="body" sz="quarter" idx="17" hasCustomPrompt="1"/>
          </p:nvPr>
        </p:nvSpPr>
        <p:spPr>
          <a:xfrm>
            <a:off x="4864100" y="2876550"/>
            <a:ext cx="6332538" cy="3219450"/>
          </a:xfrm>
        </p:spPr>
        <p:txBody>
          <a:bodyPr>
            <a:normAutofit/>
          </a:bodyPr>
          <a:lstStyle>
            <a:lvl1pPr marL="0" indent="0" algn="ctr">
              <a:buNone/>
              <a:defRPr sz="1900"/>
            </a:lvl1pPr>
            <a:lvl2pPr marL="360000" indent="0" algn="ctr">
              <a:buFont typeface="Arial" panose="020B0604020202020204" pitchFamily="34" charset="0"/>
              <a:buNone/>
              <a:defRPr/>
            </a:lvl2pPr>
            <a:lvl3pPr marL="720000" indent="0" algn="ctr">
              <a:buNone/>
              <a:defRPr/>
            </a:lvl3pPr>
            <a:lvl4pPr marL="1080000" indent="0" algn="ctr">
              <a:buFont typeface="Arial" panose="020B0604020202020204" pitchFamily="34" charset="0"/>
              <a:buNone/>
              <a:defRPr/>
            </a:lvl4pPr>
            <a:lvl5pPr marL="1440000" indent="0" algn="ctr">
              <a:buNone/>
              <a:defRPr/>
            </a:lvl5pPr>
          </a:lstStyle>
          <a:p>
            <a:pPr lvl="0"/>
            <a:r>
              <a:rPr lang="en-US" dirty="0"/>
              <a:t>Click to edit text</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a:xfrm>
            <a:off x="4318000" y="6357167"/>
            <a:ext cx="1760150" cy="461665"/>
          </a:xfrm>
        </p:spPr>
        <p:txBody>
          <a:bodyPr/>
          <a:lstStyle>
            <a:lvl1pPr>
              <a:defRPr/>
            </a:lvl1pPr>
          </a:lstStyle>
          <a:p>
            <a:r>
              <a:rPr lang="en-US" dirty="0"/>
              <a:t>20XX</a:t>
            </a:r>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a:xfrm>
            <a:off x="6356725" y="6357600"/>
            <a:ext cx="3347285" cy="460800"/>
          </a:xfrm>
        </p:spPr>
        <p:txBody>
          <a:bodyPr/>
          <a:lstStyle/>
          <a:p>
            <a:endParaRPr lang="en-US" dirty="0"/>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294A09A9-5501-47C1-A89A-A340965A2BE2}" type="slidenum">
              <a:rPr lang="en-US" smtClean="0"/>
              <a:t>‹#›</a:t>
            </a:fld>
            <a:endParaRPr lang="en-US" dirty="0"/>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7741725"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8729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4/27/2023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4/27/2023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 id="2147483669" r:id="rId18"/>
    <p:sldLayoutId id="2147483671" r:id="rId19"/>
    <p:sldLayoutId id="2147483672" r:id="rId20"/>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20.xml"/><Relationship Id="rId5" Type="http://schemas.openxmlformats.org/officeDocument/2006/relationships/image" Target="../media/image19.jpg"/><Relationship Id="rId4" Type="http://schemas.openxmlformats.org/officeDocument/2006/relationships/image" Target="../media/image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datasets/altruistdelhite04/loan-prediction-problem-dataset" TargetMode="External"/><Relationship Id="rId2" Type="http://schemas.openxmlformats.org/officeDocument/2006/relationships/hyperlink" Target="https://drive.google.com/file/d/1HNYx6fX5hvRDX43egcAAUsrQ9sccv4AR/view"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0.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4559F-DEF5-4ED4-9843-DADAA87EECA0}"/>
              </a:ext>
            </a:extLst>
          </p:cNvPr>
          <p:cNvSpPr>
            <a:spLocks noGrp="1"/>
          </p:cNvSpPr>
          <p:nvPr>
            <p:ph type="ctrTitle"/>
          </p:nvPr>
        </p:nvSpPr>
        <p:spPr>
          <a:xfrm>
            <a:off x="1876424" y="1876743"/>
            <a:ext cx="8791575" cy="2387600"/>
          </a:xfrm>
        </p:spPr>
        <p:txBody>
          <a:bodyPr/>
          <a:lstStyle/>
          <a:p>
            <a:pPr algn="ctr"/>
            <a:r>
              <a:rPr lang="en-IN" b="1" dirty="0"/>
              <a:t>Flight Delay Prediction For Aviation Industry Using Machine Learning</a:t>
            </a:r>
            <a:endParaRPr lang="en-US" dirty="0"/>
          </a:p>
        </p:txBody>
      </p:sp>
    </p:spTree>
    <p:extLst>
      <p:ext uri="{BB962C8B-B14F-4D97-AF65-F5344CB8AC3E}">
        <p14:creationId xmlns:p14="http://schemas.microsoft.com/office/powerpoint/2010/main" val="462836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E6E68-D059-4E48-A1A5-6D9FF5737F2F}"/>
              </a:ext>
            </a:extLst>
          </p:cNvPr>
          <p:cNvSpPr>
            <a:spLocks noGrp="1"/>
          </p:cNvSpPr>
          <p:nvPr>
            <p:ph type="title"/>
          </p:nvPr>
        </p:nvSpPr>
        <p:spPr>
          <a:xfrm>
            <a:off x="208550" y="48121"/>
            <a:ext cx="5094970" cy="1828555"/>
          </a:xfrm>
        </p:spPr>
        <p:txBody>
          <a:bodyPr/>
          <a:lstStyle/>
          <a:p>
            <a:r>
              <a:rPr dirty="0"/>
              <a:t>Model Evaluation</a:t>
            </a:r>
          </a:p>
        </p:txBody>
      </p:sp>
      <p:sp>
        <p:nvSpPr>
          <p:cNvPr id="3" name="Subtitle 2">
            <a:extLst>
              <a:ext uri="{FF2B5EF4-FFF2-40B4-BE49-F238E27FC236}">
                <a16:creationId xmlns:a16="http://schemas.microsoft.com/office/drawing/2014/main" id="{6A3B81D0-95F3-E4FD-A2D8-26C85B8379A8}"/>
              </a:ext>
            </a:extLst>
          </p:cNvPr>
          <p:cNvSpPr>
            <a:spLocks noGrp="1"/>
          </p:cNvSpPr>
          <p:nvPr>
            <p:ph type="subTitle" idx="1"/>
          </p:nvPr>
        </p:nvSpPr>
        <p:spPr>
          <a:xfrm>
            <a:off x="31559" y="1876677"/>
            <a:ext cx="5791195" cy="4655367"/>
          </a:xfrm>
        </p:spPr>
        <p:txBody>
          <a:bodyPr>
            <a:noAutofit/>
          </a:bodyPr>
          <a:lstStyle/>
          <a:p>
            <a:pPr algn="just"/>
            <a:r>
              <a:rPr sz="1800" dirty="0">
                <a:latin typeface="Montserrat"/>
              </a:rPr>
              <a:t>	</a:t>
            </a:r>
            <a:r>
              <a:rPr sz="1800" dirty="0">
                <a:solidFill>
                  <a:schemeClr val="tx1">
                    <a:lumMod val="75000"/>
                    <a:lumOff val="25000"/>
                  </a:schemeClr>
                </a:solidFill>
                <a:latin typeface="Montserrat"/>
              </a:rPr>
              <a:t>Multiple evaluation metrics means evaluating the model's performance on a test set using different performance measures. This can provide a more comprehensive understanding of the model's strengths and weaknesses. We are using evaluation metrics for classification tasks including accuracy, precision, recall, support and F1-score.</a:t>
            </a:r>
          </a:p>
        </p:txBody>
      </p:sp>
      <p:sp>
        <p:nvSpPr>
          <p:cNvPr id="7" name="Slide Number Placeholder 6">
            <a:extLst>
              <a:ext uri="{FF2B5EF4-FFF2-40B4-BE49-F238E27FC236}">
                <a16:creationId xmlns:a16="http://schemas.microsoft.com/office/drawing/2014/main" id="{2411E042-EBFC-45CD-939D-D5DD1426061C}"/>
              </a:ext>
            </a:extLst>
          </p:cNvPr>
          <p:cNvSpPr>
            <a:spLocks noGrp="1"/>
          </p:cNvSpPr>
          <p:nvPr>
            <p:ph type="sldNum" sz="quarter" idx="4294967295"/>
          </p:nvPr>
        </p:nvSpPr>
        <p:spPr>
          <a:xfrm>
            <a:off x="10431465" y="6357937"/>
            <a:ext cx="1760543" cy="460381"/>
          </a:xfrm>
        </p:spPr>
        <p:txBody>
          <a:bodyPr/>
          <a:lstStyle/>
          <a:p>
            <a:r>
              <a:t>11</a:t>
            </a:r>
          </a:p>
        </p:txBody>
      </p:sp>
      <p:pic>
        <p:nvPicPr>
          <p:cNvPr id="8" name="Picture Placeholder 7">
            <a:extLst>
              <a:ext uri="{FF2B5EF4-FFF2-40B4-BE49-F238E27FC236}">
                <a16:creationId xmlns:a16="http://schemas.microsoft.com/office/drawing/2014/main" id="{7F882890-D8C7-4D33-8458-C04EEB76911F}"/>
              </a:ext>
            </a:extLst>
          </p:cNvPr>
          <p:cNvPicPr>
            <a:picLocks noGrp="1" noChangeAspect="1"/>
          </p:cNvPicPr>
          <p:nvPr>
            <p:ph type="pic" sz="quarter" idx="13"/>
          </p:nvPr>
        </p:nvPicPr>
        <p:blipFill>
          <a:blip r:embed="rId2"/>
          <a:srcRect t="1818" b="1818"/>
          <a:stretch>
            <a:fillRect/>
          </a:stretch>
        </p:blipFill>
        <p:spPr>
          <a:xfrm>
            <a:off x="6366043" y="425954"/>
            <a:ext cx="5617407" cy="2901446"/>
          </a:xfrm>
        </p:spPr>
      </p:pic>
      <p:pic>
        <p:nvPicPr>
          <p:cNvPr id="13" name="Picture Placeholder 12">
            <a:extLst>
              <a:ext uri="{FF2B5EF4-FFF2-40B4-BE49-F238E27FC236}">
                <a16:creationId xmlns:a16="http://schemas.microsoft.com/office/drawing/2014/main" id="{90D7C4C4-CE36-46AA-9D8F-93B73937FFFD}"/>
              </a:ext>
            </a:extLst>
          </p:cNvPr>
          <p:cNvPicPr>
            <a:picLocks noGrp="1" noChangeAspect="1"/>
          </p:cNvPicPr>
          <p:nvPr>
            <p:ph type="pic" sz="quarter" idx="14"/>
          </p:nvPr>
        </p:nvPicPr>
        <p:blipFill>
          <a:blip r:embed="rId3"/>
          <a:srcRect t="1959" b="1959"/>
          <a:stretch>
            <a:fillRect/>
          </a:stretch>
        </p:blipFill>
        <p:spPr>
          <a:xfrm>
            <a:off x="6400808" y="3450544"/>
            <a:ext cx="5582642" cy="3015726"/>
          </a:xfrm>
        </p:spPr>
      </p:pic>
    </p:spTree>
    <p:extLst>
      <p:ext uri="{BB962C8B-B14F-4D97-AF65-F5344CB8AC3E}">
        <p14:creationId xmlns:p14="http://schemas.microsoft.com/office/powerpoint/2010/main" val="804806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476050" y="401054"/>
            <a:ext cx="8187890" cy="770185"/>
          </a:xfrm>
        </p:spPr>
        <p:txBody>
          <a:bodyPr>
            <a:normAutofit/>
          </a:bodyPr>
          <a:lstStyle/>
          <a:p>
            <a:pPr algn="ctr"/>
            <a:r>
              <a:rPr dirty="0"/>
              <a:t>Hyperparameter Tuning</a:t>
            </a:r>
          </a:p>
        </p:txBody>
      </p:sp>
      <p:sp>
        <p:nvSpPr>
          <p:cNvPr id="14" name="Slide Number Placeholder 49">
            <a:extLst>
              <a:ext uri="{FF2B5EF4-FFF2-40B4-BE49-F238E27FC236}">
                <a16:creationId xmlns:a16="http://schemas.microsoft.com/office/drawing/2014/main" id="{FE0E29C1-3AC9-4C3D-A129-4AE522CD0F15}"/>
              </a:ext>
            </a:extLst>
          </p:cNvPr>
          <p:cNvSpPr>
            <a:spLocks noGrp="1"/>
          </p:cNvSpPr>
          <p:nvPr>
            <p:ph type="sldNum" sz="quarter" idx="12"/>
          </p:nvPr>
        </p:nvSpPr>
        <p:spPr>
          <a:xfrm>
            <a:off x="9982804" y="6357602"/>
            <a:ext cx="1760153" cy="460799"/>
          </a:xfrm>
        </p:spPr>
        <p:txBody>
          <a:bodyPr/>
          <a:lstStyle/>
          <a:p>
            <a:r>
              <a:t>12</a:t>
            </a:r>
          </a:p>
        </p:txBody>
      </p:sp>
      <p:sp>
        <p:nvSpPr>
          <p:cNvPr id="18" name="TextBox 17">
            <a:extLst>
              <a:ext uri="{FF2B5EF4-FFF2-40B4-BE49-F238E27FC236}">
                <a16:creationId xmlns:a16="http://schemas.microsoft.com/office/drawing/2014/main" id="{208E3386-B9AD-E994-EEDC-CEB26E6FE96F}"/>
              </a:ext>
            </a:extLst>
          </p:cNvPr>
          <p:cNvSpPr txBox="1"/>
          <p:nvPr/>
        </p:nvSpPr>
        <p:spPr>
          <a:xfrm>
            <a:off x="898354" y="1331500"/>
            <a:ext cx="10282995" cy="1323435"/>
          </a:xfrm>
          <a:prstGeom prst="rect">
            <a:avLst/>
          </a:prstGeom>
          <a:noFill/>
        </p:spPr>
        <p:txBody>
          <a:bodyPr wrap="square" rtlCol="0">
            <a:spAutoFit/>
          </a:bodyPr>
          <a:lstStyle/>
          <a:p>
            <a:pPr algn="just"/>
            <a:r>
              <a:rPr sz="2000">
                <a:solidFill>
                  <a:srgbClr val="000000"/>
                </a:solidFill>
                <a:latin typeface="Montserrat"/>
              </a:rPr>
              <a:t>	</a:t>
            </a:r>
            <a:r>
              <a:rPr sz="2000">
                <a:solidFill>
                  <a:schemeClr val="tx1">
                    <a:lumMod val="75000"/>
                    <a:lumOff val="25000"/>
                  </a:schemeClr>
                </a:solidFill>
                <a:latin typeface="Montserrat"/>
              </a:rPr>
              <a:t>Evaluating performance of the model</a:t>
            </a:r>
            <a:r>
              <a:rPr sz="2000" b="1">
                <a:solidFill>
                  <a:schemeClr val="tx1">
                    <a:lumMod val="75000"/>
                    <a:lumOff val="25000"/>
                  </a:schemeClr>
                </a:solidFill>
                <a:latin typeface="Montserrat"/>
              </a:rPr>
              <a:t> </a:t>
            </a:r>
            <a:r>
              <a:rPr sz="2000">
                <a:solidFill>
                  <a:schemeClr val="tx1">
                    <a:lumMod val="75000"/>
                    <a:lumOff val="25000"/>
                  </a:schemeClr>
                </a:solidFill>
                <a:latin typeface="Montserrat"/>
              </a:rPr>
              <a:t>From sklearn, cross_val_score is used to evaluate the score of the model. On the parameters, we have given rf (model name), x, y, cv (as 5 folds). Our model is performing well. So, we are saving the model by pickle.dump().</a:t>
            </a:r>
          </a:p>
        </p:txBody>
      </p:sp>
      <p:pic>
        <p:nvPicPr>
          <p:cNvPr id="4" name="Picture 3">
            <a:extLst>
              <a:ext uri="{FF2B5EF4-FFF2-40B4-BE49-F238E27FC236}">
                <a16:creationId xmlns:a16="http://schemas.microsoft.com/office/drawing/2014/main" id="{F9C241CF-05CA-43B4-8288-1379C0881C89}"/>
              </a:ext>
            </a:extLst>
          </p:cNvPr>
          <p:cNvPicPr>
            <a:picLocks noChangeAspect="1"/>
          </p:cNvPicPr>
          <p:nvPr/>
        </p:nvPicPr>
        <p:blipFill>
          <a:blip r:embed="rId2"/>
          <a:stretch>
            <a:fillRect/>
          </a:stretch>
        </p:blipFill>
        <p:spPr>
          <a:xfrm>
            <a:off x="1815548" y="2815196"/>
            <a:ext cx="7447722" cy="4041129"/>
          </a:xfrm>
          <a:prstGeom prst="rect">
            <a:avLst/>
          </a:prstGeom>
        </p:spPr>
      </p:pic>
    </p:spTree>
    <p:extLst>
      <p:ext uri="{BB962C8B-B14F-4D97-AF65-F5344CB8AC3E}">
        <p14:creationId xmlns:p14="http://schemas.microsoft.com/office/powerpoint/2010/main" val="2563119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3705746" y="407138"/>
            <a:ext cx="5274633" cy="625803"/>
          </a:xfrm>
        </p:spPr>
        <p:txBody>
          <a:bodyPr>
            <a:normAutofit/>
          </a:bodyPr>
          <a:lstStyle/>
          <a:p>
            <a:r>
              <a:rPr dirty="0"/>
              <a:t>3. Screen Design</a:t>
            </a:r>
          </a:p>
        </p:txBody>
      </p:sp>
      <p:sp>
        <p:nvSpPr>
          <p:cNvPr id="40" name="Slide Number Placeholder 49">
            <a:extLst>
              <a:ext uri="{FF2B5EF4-FFF2-40B4-BE49-F238E27FC236}">
                <a16:creationId xmlns:a16="http://schemas.microsoft.com/office/drawing/2014/main" id="{10BF64B1-224D-4CB5-B4AF-D944A4C4745A}"/>
              </a:ext>
            </a:extLst>
          </p:cNvPr>
          <p:cNvSpPr>
            <a:spLocks noGrp="1"/>
          </p:cNvSpPr>
          <p:nvPr>
            <p:ph type="sldNum" sz="quarter" idx="12"/>
          </p:nvPr>
        </p:nvSpPr>
        <p:spPr/>
        <p:txBody>
          <a:bodyPr/>
          <a:lstStyle/>
          <a:p>
            <a:r>
              <a:t>13</a:t>
            </a:r>
          </a:p>
        </p:txBody>
      </p:sp>
      <p:sp>
        <p:nvSpPr>
          <p:cNvPr id="21" name="TextBox 20">
            <a:extLst>
              <a:ext uri="{FF2B5EF4-FFF2-40B4-BE49-F238E27FC236}">
                <a16:creationId xmlns:a16="http://schemas.microsoft.com/office/drawing/2014/main" id="{800339C6-EE2B-612F-DDD6-0675F4D1D4CF}"/>
              </a:ext>
            </a:extLst>
          </p:cNvPr>
          <p:cNvSpPr txBox="1"/>
          <p:nvPr/>
        </p:nvSpPr>
        <p:spPr>
          <a:xfrm>
            <a:off x="802109" y="802109"/>
            <a:ext cx="2518618" cy="461664"/>
          </a:xfrm>
          <a:prstGeom prst="rect">
            <a:avLst/>
          </a:prstGeom>
          <a:noFill/>
        </p:spPr>
        <p:txBody>
          <a:bodyPr wrap="square" rtlCol="0">
            <a:spAutoFit/>
          </a:bodyPr>
          <a:lstStyle/>
          <a:p>
            <a:pPr marL="285750" indent="-285750">
              <a:buFont typeface="Wingdings"/>
              <a:buChar char="§"/>
            </a:pPr>
            <a:r>
              <a:rPr sz="2400">
                <a:solidFill>
                  <a:schemeClr val="tx1">
                    <a:lumMod val="85000"/>
                    <a:lumOff val="15000"/>
                  </a:schemeClr>
                </a:solidFill>
                <a:latin typeface="Montserrat"/>
              </a:rPr>
              <a:t>home.html:</a:t>
            </a:r>
          </a:p>
        </p:txBody>
      </p:sp>
      <p:pic>
        <p:nvPicPr>
          <p:cNvPr id="6" name="Picture 5">
            <a:extLst>
              <a:ext uri="{FF2B5EF4-FFF2-40B4-BE49-F238E27FC236}">
                <a16:creationId xmlns:a16="http://schemas.microsoft.com/office/drawing/2014/main" id="{A02FC14B-16C9-4B5E-B46F-C0506B6EA282}"/>
              </a:ext>
            </a:extLst>
          </p:cNvPr>
          <p:cNvPicPr>
            <a:picLocks noChangeAspect="1"/>
          </p:cNvPicPr>
          <p:nvPr/>
        </p:nvPicPr>
        <p:blipFill>
          <a:blip r:embed="rId2"/>
          <a:stretch>
            <a:fillRect/>
          </a:stretch>
        </p:blipFill>
        <p:spPr>
          <a:xfrm>
            <a:off x="1449285" y="1263773"/>
            <a:ext cx="9212580" cy="5280661"/>
          </a:xfrm>
          <a:prstGeom prst="rect">
            <a:avLst/>
          </a:prstGeom>
        </p:spPr>
      </p:pic>
    </p:spTree>
    <p:extLst>
      <p:ext uri="{BB962C8B-B14F-4D97-AF65-F5344CB8AC3E}">
        <p14:creationId xmlns:p14="http://schemas.microsoft.com/office/powerpoint/2010/main" val="2721508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5D648B-A505-4F1D-ABCC-B84B82DF7EBB}"/>
              </a:ext>
            </a:extLst>
          </p:cNvPr>
          <p:cNvPicPr>
            <a:picLocks noChangeAspect="1"/>
          </p:cNvPicPr>
          <p:nvPr/>
        </p:nvPicPr>
        <p:blipFill>
          <a:blip r:embed="rId2"/>
          <a:stretch>
            <a:fillRect/>
          </a:stretch>
        </p:blipFill>
        <p:spPr>
          <a:xfrm>
            <a:off x="1280160" y="721412"/>
            <a:ext cx="9761220" cy="5488006"/>
          </a:xfrm>
          <a:prstGeom prst="rect">
            <a:avLst/>
          </a:prstGeom>
        </p:spPr>
      </p:pic>
    </p:spTree>
    <p:extLst>
      <p:ext uri="{BB962C8B-B14F-4D97-AF65-F5344CB8AC3E}">
        <p14:creationId xmlns:p14="http://schemas.microsoft.com/office/powerpoint/2010/main" val="3883427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1D12A-6479-49A3-9C97-8EB47E3FC31F}"/>
              </a:ext>
            </a:extLst>
          </p:cNvPr>
          <p:cNvSpPr>
            <a:spLocks noGrp="1"/>
          </p:cNvSpPr>
          <p:nvPr>
            <p:ph type="title"/>
          </p:nvPr>
        </p:nvSpPr>
        <p:spPr>
          <a:xfrm>
            <a:off x="1141412" y="297180"/>
            <a:ext cx="9905998" cy="914400"/>
          </a:xfrm>
        </p:spPr>
        <p:txBody>
          <a:bodyPr>
            <a:normAutofit/>
          </a:bodyPr>
          <a:lstStyle/>
          <a:p>
            <a:pPr algn="ctr"/>
            <a:r>
              <a:rPr lang="en-US" dirty="0"/>
              <a:t>4. Output Result</a:t>
            </a:r>
          </a:p>
        </p:txBody>
      </p:sp>
      <p:pic>
        <p:nvPicPr>
          <p:cNvPr id="5" name="Content Placeholder 4">
            <a:extLst>
              <a:ext uri="{FF2B5EF4-FFF2-40B4-BE49-F238E27FC236}">
                <a16:creationId xmlns:a16="http://schemas.microsoft.com/office/drawing/2014/main" id="{250D7079-289F-4514-9785-19C4F7814D5B}"/>
              </a:ext>
            </a:extLst>
          </p:cNvPr>
          <p:cNvPicPr>
            <a:picLocks noGrp="1" noChangeAspect="1"/>
          </p:cNvPicPr>
          <p:nvPr>
            <p:ph idx="1"/>
          </p:nvPr>
        </p:nvPicPr>
        <p:blipFill>
          <a:blip r:embed="rId2"/>
          <a:stretch>
            <a:fillRect/>
          </a:stretch>
        </p:blipFill>
        <p:spPr>
          <a:xfrm>
            <a:off x="1553901" y="1453453"/>
            <a:ext cx="9084197" cy="5107367"/>
          </a:xfrm>
        </p:spPr>
      </p:pic>
    </p:spTree>
    <p:extLst>
      <p:ext uri="{BB962C8B-B14F-4D97-AF65-F5344CB8AC3E}">
        <p14:creationId xmlns:p14="http://schemas.microsoft.com/office/powerpoint/2010/main" val="429264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69013E5-275B-4E95-98FD-8DCB6889544B}"/>
              </a:ext>
            </a:extLst>
          </p:cNvPr>
          <p:cNvPicPr>
            <a:picLocks noGrp="1" noChangeAspect="1"/>
          </p:cNvPicPr>
          <p:nvPr>
            <p:ph idx="1"/>
          </p:nvPr>
        </p:nvPicPr>
        <p:blipFill>
          <a:blip r:embed="rId2"/>
          <a:stretch>
            <a:fillRect/>
          </a:stretch>
        </p:blipFill>
        <p:spPr>
          <a:xfrm>
            <a:off x="846369" y="477524"/>
            <a:ext cx="10499261" cy="5902952"/>
          </a:xfrm>
        </p:spPr>
      </p:pic>
    </p:spTree>
    <p:extLst>
      <p:ext uri="{BB962C8B-B14F-4D97-AF65-F5344CB8AC3E}">
        <p14:creationId xmlns:p14="http://schemas.microsoft.com/office/powerpoint/2010/main" val="1399244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1A202-23A3-4F3A-AA92-0172C8D2DA06}"/>
              </a:ext>
            </a:extLst>
          </p:cNvPr>
          <p:cNvSpPr>
            <a:spLocks noGrp="1"/>
          </p:cNvSpPr>
          <p:nvPr>
            <p:ph type="title"/>
          </p:nvPr>
        </p:nvSpPr>
        <p:spPr>
          <a:xfrm>
            <a:off x="4269869" y="0"/>
            <a:ext cx="7424951" cy="642044"/>
          </a:xfrm>
        </p:spPr>
        <p:txBody>
          <a:bodyPr wrap="square" anchor="b">
            <a:normAutofit/>
          </a:bodyPr>
          <a:lstStyle/>
          <a:p>
            <a:r>
              <a:t>5. Conclusion </a:t>
            </a:r>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type="body" sz="quarter" idx="17"/>
          </p:nvPr>
        </p:nvSpPr>
        <p:spPr>
          <a:xfrm>
            <a:off x="3866150" y="705849"/>
            <a:ext cx="8325859" cy="6152150"/>
          </a:xfrm>
          <a:ln>
            <a:noFill/>
          </a:ln>
        </p:spPr>
        <p:txBody>
          <a:bodyPr>
            <a:normAutofit/>
          </a:bodyPr>
          <a:lstStyle/>
          <a:p>
            <a:pPr algn="just">
              <a:lnSpc>
                <a:spcPct val="115000"/>
              </a:lnSpc>
              <a:spcAft>
                <a:spcPts val="1000"/>
              </a:spcAft>
            </a:pP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a:p>
            <a:pPr algn="just">
              <a:lnSpc>
                <a:spcPct val="115000"/>
              </a:lnSpc>
              <a:spcAft>
                <a:spcPts val="1000"/>
              </a:spcAft>
            </a:pPr>
            <a:r>
              <a:rPr lang="en-US" sz="1800" dirty="0">
                <a:effectLst/>
                <a:latin typeface="Calibri" panose="020F0502020204030204" pitchFamily="34" charset="0"/>
                <a:ea typeface="Times New Roman" panose="02020603050405020304" pitchFamily="18" charset="0"/>
                <a:cs typeface="Latha" panose="020B0604020202020204" pitchFamily="34" charset="0"/>
              </a:rPr>
              <a:t>	The ﬂight and weather data were combined into a single dataset and preprocessed to train a two-stage machine learning model that predicts ﬂight arrival delay.</a:t>
            </a:r>
          </a:p>
          <a:p>
            <a:pPr algn="just">
              <a:lnSpc>
                <a:spcPct val="115000"/>
              </a:lnSpc>
              <a:spcAft>
                <a:spcPts val="1000"/>
              </a:spcAft>
            </a:pPr>
            <a:r>
              <a:rPr lang="en-US" sz="1800" dirty="0">
                <a:effectLst/>
                <a:latin typeface="Calibri" panose="020F0502020204030204" pitchFamily="34" charset="0"/>
                <a:ea typeface="Times New Roman" panose="02020603050405020304" pitchFamily="18" charset="0"/>
                <a:cs typeface="Latha" panose="020B0604020202020204" pitchFamily="34" charset="0"/>
              </a:rPr>
              <a:t> 	Due to class imbalance, there was an inherent bias towards the majority class, ‘Not Delayed’ ﬂights (class 0). The data was sampled using SMOTE before classiﬁcation to overcome the bias. </a:t>
            </a:r>
          </a:p>
          <a:p>
            <a:pPr algn="just">
              <a:lnSpc>
                <a:spcPct val="115000"/>
              </a:lnSpc>
              <a:spcAft>
                <a:spcPts val="1000"/>
              </a:spcAft>
            </a:pPr>
            <a:r>
              <a:rPr lang="en-US" sz="1800" dirty="0">
                <a:effectLst/>
                <a:latin typeface="Calibri" panose="020F0502020204030204" pitchFamily="34" charset="0"/>
                <a:ea typeface="Times New Roman" panose="02020603050405020304" pitchFamily="18" charset="0"/>
                <a:cs typeface="Latha" panose="020B0604020202020204" pitchFamily="34" charset="0"/>
              </a:rPr>
              <a:t>	Out of several classiﬁcation algorithms, the Random Forest classiﬁer gave the best F1 score (0.78) and Recall (0.74) for the delayed ﬂights. Subsequently, the Random Forest regressor was pipelined, giving MAE 7.178 minutes and RMSE 11.283 minutes with an R-squared score of 0.977. ‘</a:t>
            </a:r>
          </a:p>
          <a:p>
            <a:pPr algn="just">
              <a:lnSpc>
                <a:spcPct val="115000"/>
              </a:lnSpc>
              <a:spcAft>
                <a:spcPts val="1000"/>
              </a:spcAft>
            </a:pPr>
            <a:r>
              <a:rPr lang="en-US" sz="1800" dirty="0">
                <a:effectLst/>
                <a:latin typeface="Calibri" panose="020F0502020204030204" pitchFamily="34" charset="0"/>
                <a:ea typeface="Times New Roman" panose="02020603050405020304" pitchFamily="18" charset="0"/>
                <a:cs typeface="Latha" panose="020B0604020202020204" pitchFamily="34" charset="0"/>
              </a:rPr>
              <a:t>	In conclusion, the ﬂight delay prediction was eﬃcient and the Machine Learning model exhibited good performance.</a:t>
            </a:r>
          </a:p>
        </p:txBody>
      </p:sp>
      <p:sp>
        <p:nvSpPr>
          <p:cNvPr id="38" name="Slide Number Placeholder 49">
            <a:extLst>
              <a:ext uri="{FF2B5EF4-FFF2-40B4-BE49-F238E27FC236}">
                <a16:creationId xmlns:a16="http://schemas.microsoft.com/office/drawing/2014/main" id="{7664B428-9BC3-4DBA-A039-5DCE1AC97916}"/>
              </a:ext>
            </a:extLst>
          </p:cNvPr>
          <p:cNvSpPr>
            <a:spLocks noGrp="1"/>
          </p:cNvSpPr>
          <p:nvPr>
            <p:ph type="sldNum" sz="quarter" idx="12"/>
          </p:nvPr>
        </p:nvSpPr>
        <p:spPr>
          <a:xfrm>
            <a:off x="9982804" y="6357602"/>
            <a:ext cx="1760153" cy="460799"/>
          </a:xfrm>
          <a:ln>
            <a:noFill/>
          </a:ln>
        </p:spPr>
        <p:txBody>
          <a:bodyPr/>
          <a:lstStyle/>
          <a:p>
            <a:r>
              <a:t>17</a:t>
            </a:r>
          </a:p>
        </p:txBody>
      </p:sp>
      <p:pic>
        <p:nvPicPr>
          <p:cNvPr id="4100" name="Picture 4" descr="Machine Learning for Marketing - IE Exponential Learning Blog">
            <a:extLst>
              <a:ext uri="{FF2B5EF4-FFF2-40B4-BE49-F238E27FC236}">
                <a16:creationId xmlns:a16="http://schemas.microsoft.com/office/drawing/2014/main" id="{04EE5F35-AE6A-D7D7-DC40-FAF4C7C287F7}"/>
              </a:ext>
            </a:extLst>
          </p:cNvPr>
          <p:cNvPicPr>
            <a:picLocks noGrp="1" noChangeAspect="1" noChangeArrowheads="1"/>
          </p:cNvPicPr>
          <p:nvPr>
            <p:ph type="pic" sz="quarter" idx="15"/>
          </p:nvPr>
        </p:nvPicPr>
        <p:blipFill>
          <a:blip r:embed="rId3">
            <a:extLst>
              <a:ext uri="{28A0092B-C50C-407E-A947-70E740481C1C}">
                <a14:useLocalDpi xmlns:a14="http://schemas.microsoft.com/office/drawing/2010/main" val="0"/>
              </a:ext>
            </a:extLst>
          </a:blip>
          <a:srcRect l="3818" r="3818"/>
          <a:stretch>
            <a:fillRect/>
          </a:stretch>
        </p:blipFill>
        <p:spPr bwMode="auto">
          <a:xfrm>
            <a:off x="459196" y="2603126"/>
            <a:ext cx="2905308" cy="19356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Placeholder 5">
            <a:extLst>
              <a:ext uri="{FF2B5EF4-FFF2-40B4-BE49-F238E27FC236}">
                <a16:creationId xmlns:a16="http://schemas.microsoft.com/office/drawing/2014/main" id="{FA0565AC-8758-4D37-81E6-AF598F0726DC}"/>
              </a:ext>
            </a:extLst>
          </p:cNvPr>
          <p:cNvPicPr>
            <a:picLocks noGrp="1" noChangeAspect="1"/>
          </p:cNvPicPr>
          <p:nvPr>
            <p:ph type="pic" sz="quarter" idx="16"/>
          </p:nvPr>
        </p:nvPicPr>
        <p:blipFill>
          <a:blip r:embed="rId4"/>
          <a:srcRect l="862" r="862"/>
          <a:stretch>
            <a:fillRect/>
          </a:stretch>
        </p:blipFill>
        <p:spPr>
          <a:xfrm>
            <a:off x="459196" y="4882706"/>
            <a:ext cx="2905307" cy="1935696"/>
          </a:xfrm>
        </p:spPr>
      </p:pic>
      <p:pic>
        <p:nvPicPr>
          <p:cNvPr id="9" name="Picture Placeholder 8">
            <a:extLst>
              <a:ext uri="{FF2B5EF4-FFF2-40B4-BE49-F238E27FC236}">
                <a16:creationId xmlns:a16="http://schemas.microsoft.com/office/drawing/2014/main" id="{EAAE6FDF-E161-43D2-A8E9-80588E333D60}"/>
              </a:ext>
            </a:extLst>
          </p:cNvPr>
          <p:cNvPicPr>
            <a:picLocks noGrp="1" noChangeAspect="1"/>
          </p:cNvPicPr>
          <p:nvPr>
            <p:ph type="pic" sz="quarter" idx="14"/>
          </p:nvPr>
        </p:nvPicPr>
        <p:blipFill>
          <a:blip r:embed="rId5"/>
          <a:srcRect l="7729" r="7729"/>
          <a:stretch>
            <a:fillRect/>
          </a:stretch>
        </p:blipFill>
        <p:spPr>
          <a:xfrm>
            <a:off x="459195" y="343953"/>
            <a:ext cx="2905308" cy="1935697"/>
          </a:xfrm>
        </p:spPr>
      </p:pic>
    </p:spTree>
    <p:extLst>
      <p:ext uri="{BB962C8B-B14F-4D97-AF65-F5344CB8AC3E}">
        <p14:creationId xmlns:p14="http://schemas.microsoft.com/office/powerpoint/2010/main" val="4450706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11757-5F54-4497-8568-C8FEC23ACBE7}"/>
              </a:ext>
            </a:extLst>
          </p:cNvPr>
          <p:cNvSpPr>
            <a:spLocks noGrp="1"/>
          </p:cNvSpPr>
          <p:nvPr>
            <p:ph type="title"/>
          </p:nvPr>
        </p:nvSpPr>
        <p:spPr>
          <a:xfrm>
            <a:off x="1143001" y="2689715"/>
            <a:ext cx="9905998" cy="1478570"/>
          </a:xfrm>
        </p:spPr>
        <p:txBody>
          <a:bodyPr/>
          <a:lstStyle/>
          <a:p>
            <a:pPr algn="ctr"/>
            <a:r>
              <a:rPr lang="en-IN" b="1" dirty="0"/>
              <a:t>Thank you</a:t>
            </a:r>
            <a:endParaRPr lang="en-US" b="1" dirty="0"/>
          </a:p>
        </p:txBody>
      </p:sp>
    </p:spTree>
    <p:extLst>
      <p:ext uri="{BB962C8B-B14F-4D97-AF65-F5344CB8AC3E}">
        <p14:creationId xmlns:p14="http://schemas.microsoft.com/office/powerpoint/2010/main" val="288900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1266B-08B1-40EF-AA78-BD7CA89BC64D}"/>
              </a:ext>
            </a:extLst>
          </p:cNvPr>
          <p:cNvSpPr>
            <a:spLocks noGrp="1"/>
          </p:cNvSpPr>
          <p:nvPr>
            <p:ph type="title"/>
          </p:nvPr>
        </p:nvSpPr>
        <p:spPr/>
        <p:txBody>
          <a:bodyPr/>
          <a:lstStyle/>
          <a:p>
            <a:r>
              <a:rPr lang="en-US" sz="3600" dirty="0"/>
              <a:t>			Team Members</a:t>
            </a:r>
            <a:endParaRPr lang="en-US" dirty="0"/>
          </a:p>
        </p:txBody>
      </p:sp>
      <p:sp>
        <p:nvSpPr>
          <p:cNvPr id="3" name="Content Placeholder 2">
            <a:extLst>
              <a:ext uri="{FF2B5EF4-FFF2-40B4-BE49-F238E27FC236}">
                <a16:creationId xmlns:a16="http://schemas.microsoft.com/office/drawing/2014/main" id="{D82D9EC5-5A1F-4729-89F4-5875385F0EDD}"/>
              </a:ext>
            </a:extLst>
          </p:cNvPr>
          <p:cNvSpPr>
            <a:spLocks noGrp="1"/>
          </p:cNvSpPr>
          <p:nvPr>
            <p:ph idx="1"/>
          </p:nvPr>
        </p:nvSpPr>
        <p:spPr>
          <a:xfrm>
            <a:off x="4162908" y="2289244"/>
            <a:ext cx="9905999" cy="3541714"/>
          </a:xfrm>
        </p:spPr>
        <p:txBody>
          <a:bodyPr/>
          <a:lstStyle/>
          <a:p>
            <a:pPr marL="285750" indent="-285750" algn="just">
              <a:buFont typeface="Wingdings"/>
              <a:buChar char="§"/>
            </a:pPr>
            <a:r>
              <a:rPr lang="en-US" sz="2400" dirty="0">
                <a:solidFill>
                  <a:schemeClr val="tx1">
                    <a:lumMod val="65000"/>
                    <a:lumOff val="35000"/>
                  </a:schemeClr>
                </a:solidFill>
              </a:rPr>
              <a:t> Sriram K</a:t>
            </a:r>
          </a:p>
          <a:p>
            <a:pPr marL="285750" indent="-285750" algn="just">
              <a:buFont typeface="Wingdings"/>
              <a:buChar char="§"/>
            </a:pPr>
            <a:r>
              <a:rPr lang="en-US" sz="2400" dirty="0">
                <a:solidFill>
                  <a:schemeClr val="tx1">
                    <a:lumMod val="65000"/>
                    <a:lumOff val="35000"/>
                  </a:schemeClr>
                </a:solidFill>
              </a:rPr>
              <a:t> Jeeva V</a:t>
            </a:r>
          </a:p>
          <a:p>
            <a:pPr marL="285750" indent="-285750" algn="just">
              <a:buFont typeface="Wingdings"/>
              <a:buChar char="§"/>
            </a:pPr>
            <a:r>
              <a:rPr lang="en-US" sz="2400" dirty="0">
                <a:solidFill>
                  <a:schemeClr val="tx1">
                    <a:lumMod val="65000"/>
                    <a:lumOff val="35000"/>
                  </a:schemeClr>
                </a:solidFill>
              </a:rPr>
              <a:t> Rajesh B</a:t>
            </a:r>
          </a:p>
          <a:p>
            <a:pPr marL="285750" indent="-285750" algn="just">
              <a:buFont typeface="Wingdings"/>
              <a:buChar char="§"/>
            </a:pPr>
            <a:r>
              <a:rPr lang="en-US" sz="2400" dirty="0">
                <a:solidFill>
                  <a:schemeClr val="tx1">
                    <a:lumMod val="65000"/>
                    <a:lumOff val="35000"/>
                  </a:schemeClr>
                </a:solidFill>
              </a:rPr>
              <a:t> </a:t>
            </a:r>
            <a:r>
              <a:rPr lang="en-US" sz="2400" dirty="0" err="1">
                <a:solidFill>
                  <a:schemeClr val="tx1">
                    <a:lumMod val="65000"/>
                    <a:lumOff val="35000"/>
                  </a:schemeClr>
                </a:solidFill>
              </a:rPr>
              <a:t>Sabarinathan</a:t>
            </a:r>
            <a:r>
              <a:rPr lang="en-US" sz="2400" dirty="0">
                <a:solidFill>
                  <a:schemeClr val="tx1">
                    <a:lumMod val="65000"/>
                    <a:lumOff val="35000"/>
                  </a:schemeClr>
                </a:solidFill>
              </a:rPr>
              <a:t> M</a:t>
            </a:r>
            <a:endParaRPr lang="en-US" dirty="0"/>
          </a:p>
        </p:txBody>
      </p:sp>
    </p:spTree>
    <p:extLst>
      <p:ext uri="{BB962C8B-B14F-4D97-AF65-F5344CB8AC3E}">
        <p14:creationId xmlns:p14="http://schemas.microsoft.com/office/powerpoint/2010/main" val="2966483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449043" y="1505556"/>
            <a:ext cx="2824641" cy="704203"/>
          </a:xfrm>
        </p:spPr>
        <p:txBody>
          <a:bodyPr wrap="square" anchor="b">
            <a:normAutofit/>
          </a:bodyPr>
          <a:lstStyle/>
          <a:p>
            <a:pPr algn="r"/>
            <a:r>
              <a:rPr dirty="0"/>
              <a:t>Agenda</a:t>
            </a:r>
          </a:p>
        </p:txBody>
      </p:sp>
      <p:sp>
        <p:nvSpPr>
          <p:cNvPr id="24" name="Slide Number Placeholder 5">
            <a:extLst>
              <a:ext uri="{FF2B5EF4-FFF2-40B4-BE49-F238E27FC236}">
                <a16:creationId xmlns:a16="http://schemas.microsoft.com/office/drawing/2014/main" id="{09567CC5-9835-41E1-8AE6-6875430887AD}"/>
              </a:ext>
            </a:extLst>
          </p:cNvPr>
          <p:cNvSpPr>
            <a:spLocks noGrp="1"/>
          </p:cNvSpPr>
          <p:nvPr>
            <p:ph type="sldNum" sz="quarter" idx="12"/>
          </p:nvPr>
        </p:nvSpPr>
        <p:spPr>
          <a:xfrm>
            <a:off x="9982804" y="6357602"/>
            <a:ext cx="1760153" cy="460799"/>
          </a:xfrm>
        </p:spPr>
        <p:txBody>
          <a:bodyPr>
            <a:normAutofit/>
          </a:bodyPr>
          <a:lstStyle/>
          <a:p>
            <a:r>
              <a:t>3</a:t>
            </a:r>
          </a:p>
        </p:txBody>
      </p:sp>
      <p:sp>
        <p:nvSpPr>
          <p:cNvPr id="5" name="Content Placeholder 4">
            <a:extLst>
              <a:ext uri="{FF2B5EF4-FFF2-40B4-BE49-F238E27FC236}">
                <a16:creationId xmlns:a16="http://schemas.microsoft.com/office/drawing/2014/main" id="{75C4453A-193F-034D-AEEF-CA877E219534}"/>
              </a:ext>
            </a:extLst>
          </p:cNvPr>
          <p:cNvSpPr>
            <a:spLocks noGrp="1"/>
          </p:cNvSpPr>
          <p:nvPr>
            <p:ph idx="13"/>
          </p:nvPr>
        </p:nvSpPr>
        <p:spPr>
          <a:xfrm>
            <a:off x="449043" y="2499405"/>
            <a:ext cx="3858908" cy="4088596"/>
          </a:xfrm>
        </p:spPr>
        <p:txBody>
          <a:bodyPr>
            <a:normAutofit/>
          </a:bodyPr>
          <a:lstStyle/>
          <a:p>
            <a:pPr marL="457200" indent="-457200">
              <a:buFont typeface="+mj-lt"/>
              <a:buAutoNum type="arabicPeriod"/>
            </a:pPr>
            <a:r>
              <a:rPr sz="2400" dirty="0">
                <a:solidFill>
                  <a:schemeClr val="tx1">
                    <a:lumMod val="85000"/>
                    <a:lumOff val="15000"/>
                    <a:alpha val="60000"/>
                  </a:schemeClr>
                </a:solidFill>
              </a:rPr>
              <a:t>Introduction</a:t>
            </a:r>
          </a:p>
          <a:p>
            <a:pPr marL="457200" indent="-457200">
              <a:buFont typeface="+mj-lt"/>
              <a:buAutoNum type="arabicPeriod"/>
            </a:pPr>
            <a:r>
              <a:rPr sz="2400" dirty="0">
                <a:solidFill>
                  <a:schemeClr val="tx1">
                    <a:lumMod val="85000"/>
                    <a:lumOff val="15000"/>
                    <a:alpha val="60000"/>
                  </a:schemeClr>
                </a:solidFill>
              </a:rPr>
              <a:t>Machine Learning</a:t>
            </a:r>
          </a:p>
          <a:p>
            <a:pPr marL="457200" indent="-457200">
              <a:buFont typeface="+mj-lt"/>
              <a:buAutoNum type="arabicPeriod"/>
            </a:pPr>
            <a:r>
              <a:rPr sz="2400" dirty="0">
                <a:solidFill>
                  <a:schemeClr val="tx1">
                    <a:lumMod val="85000"/>
                    <a:lumOff val="15000"/>
                    <a:alpha val="60000"/>
                  </a:schemeClr>
                </a:solidFill>
              </a:rPr>
              <a:t>Screen Design</a:t>
            </a:r>
          </a:p>
          <a:p>
            <a:pPr marL="457200" indent="-457200">
              <a:buFont typeface="+mj-lt"/>
              <a:buAutoNum type="arabicPeriod"/>
            </a:pPr>
            <a:r>
              <a:rPr sz="2400" dirty="0">
                <a:solidFill>
                  <a:schemeClr val="tx1">
                    <a:lumMod val="85000"/>
                    <a:lumOff val="15000"/>
                    <a:alpha val="60000"/>
                  </a:schemeClr>
                </a:solidFill>
              </a:rPr>
              <a:t>Output Result</a:t>
            </a:r>
          </a:p>
          <a:p>
            <a:pPr marL="457200" indent="-457200">
              <a:buFont typeface="+mj-lt"/>
              <a:buAutoNum type="arabicPeriod"/>
            </a:pPr>
            <a:r>
              <a:rPr sz="2400" dirty="0">
                <a:solidFill>
                  <a:schemeClr val="tx1">
                    <a:lumMod val="85000"/>
                    <a:lumOff val="15000"/>
                    <a:alpha val="60000"/>
                  </a:schemeClr>
                </a:solidFill>
              </a:rPr>
              <a:t>Conclusion</a:t>
            </a:r>
          </a:p>
        </p:txBody>
      </p:sp>
      <p:pic>
        <p:nvPicPr>
          <p:cNvPr id="16" name="Picture Placeholder 15">
            <a:extLst>
              <a:ext uri="{FF2B5EF4-FFF2-40B4-BE49-F238E27FC236}">
                <a16:creationId xmlns:a16="http://schemas.microsoft.com/office/drawing/2014/main" id="{FE7F0AE4-3873-4FC3-B3A7-69F8AF8EDF3C}"/>
              </a:ext>
            </a:extLst>
          </p:cNvPr>
          <p:cNvPicPr>
            <a:picLocks noGrp="1" noChangeAspect="1"/>
          </p:cNvPicPr>
          <p:nvPr>
            <p:ph type="pic" sz="quarter" idx="14"/>
          </p:nvPr>
        </p:nvPicPr>
        <p:blipFill>
          <a:blip r:embed="rId2"/>
          <a:srcRect l="15571" r="15571"/>
          <a:stretch>
            <a:fillRect/>
          </a:stretch>
        </p:blipFill>
        <p:spPr/>
      </p:pic>
    </p:spTree>
    <p:extLst>
      <p:ext uri="{BB962C8B-B14F-4D97-AF65-F5344CB8AC3E}">
        <p14:creationId xmlns:p14="http://schemas.microsoft.com/office/powerpoint/2010/main" val="1325608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CB3A7-9A3D-48EB-BD0B-66C29FA8CF19}"/>
              </a:ext>
            </a:extLst>
          </p:cNvPr>
          <p:cNvSpPr>
            <a:spLocks noGrp="1"/>
          </p:cNvSpPr>
          <p:nvPr>
            <p:ph type="title"/>
          </p:nvPr>
        </p:nvSpPr>
        <p:spPr>
          <a:xfrm>
            <a:off x="958533" y="199417"/>
            <a:ext cx="9905998" cy="1478570"/>
          </a:xfrm>
        </p:spPr>
        <p:txBody>
          <a:bodyPr/>
          <a:lstStyle/>
          <a:p>
            <a:pPr algn="ctr"/>
            <a:r>
              <a:rPr lang="en-US" dirty="0"/>
              <a:t> 1.Introduction</a:t>
            </a:r>
          </a:p>
        </p:txBody>
      </p:sp>
      <p:sp>
        <p:nvSpPr>
          <p:cNvPr id="3" name="Content Placeholder 2">
            <a:extLst>
              <a:ext uri="{FF2B5EF4-FFF2-40B4-BE49-F238E27FC236}">
                <a16:creationId xmlns:a16="http://schemas.microsoft.com/office/drawing/2014/main" id="{037ED987-083D-447A-A60A-939B0D0984F2}"/>
              </a:ext>
            </a:extLst>
          </p:cNvPr>
          <p:cNvSpPr>
            <a:spLocks noGrp="1"/>
          </p:cNvSpPr>
          <p:nvPr>
            <p:ph idx="1"/>
          </p:nvPr>
        </p:nvSpPr>
        <p:spPr>
          <a:xfrm>
            <a:off x="1141412" y="1630969"/>
            <a:ext cx="9905999" cy="4608513"/>
          </a:xfrm>
        </p:spPr>
        <p:txBody>
          <a:bodyPr>
            <a:normAutofit fontScale="70000" lnSpcReduction="20000"/>
          </a:bodyPr>
          <a:lstStyle/>
          <a:p>
            <a:pPr marL="6350" indent="-6350" algn="just">
              <a:lnSpc>
                <a:spcPct val="106000"/>
              </a:lnSpc>
              <a:spcAft>
                <a:spcPts val="20"/>
              </a:spcAft>
            </a:pPr>
            <a:r>
              <a:rPr lang="en-US" sz="26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Flight delay is extremely troublesome to passengers and aviation authorities. Apart from the disruption of the schedule, flight delays cause monumental financial losses to the airline company. To accommodate the unforeseen delay in the arrival of a flight, a reallocation of airport resources, impromptu crew management and a redraft of flight schedules may arise. In some cases, the airline may be required to compensate the passengers for the delay.</a:t>
            </a:r>
          </a:p>
          <a:p>
            <a:pPr marL="6350" indent="189865" algn="just">
              <a:lnSpc>
                <a:spcPct val="106000"/>
              </a:lnSpc>
              <a:spcAft>
                <a:spcPts val="20"/>
              </a:spcAft>
            </a:pPr>
            <a:r>
              <a:rPr lang="en-US" sz="26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To address this issue, this project aims to design a two-stage machine learning engine to predict the arrival delay of flights accurately. Flight delay prediction involves the pipelined operation of two sequential tasks: predicting whether a flight will be delayed or not (classification) and if the flight is delayed, to predict the arrival delay in minutes (regression). The model is trained on a dataset synthesized from 15 airports in the USA for which weather data is available and merged with the corresponding flight data from 2016 to 2017. The performance of various classification and regression models is studied and compared before constructing the pipelined engine.</a:t>
            </a:r>
          </a:p>
          <a:p>
            <a:pPr marL="6350" indent="189865" algn="just">
              <a:lnSpc>
                <a:spcPct val="106000"/>
              </a:lnSpc>
              <a:spcAft>
                <a:spcPts val="1815"/>
              </a:spcAft>
            </a:pPr>
            <a:r>
              <a:rPr lang="en-US" sz="2600" dirty="0">
                <a:solidFill>
                  <a:srgbClr val="0000FF"/>
                </a:solidFill>
                <a:effectLst/>
                <a:latin typeface="Cambria" panose="02040503050406030204" pitchFamily="18" charset="0"/>
                <a:ea typeface="Cambria" panose="02040503050406030204" pitchFamily="18" charset="0"/>
                <a:cs typeface="Cambria" panose="02040503050406030204" pitchFamily="18" charset="0"/>
              </a:rPr>
              <a:t>Section 2 </a:t>
            </a:r>
            <a:r>
              <a:rPr lang="en-US" sz="26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explains how the flight and weather data were processed and merged to construct the dataset. </a:t>
            </a:r>
            <a:r>
              <a:rPr lang="en-US" sz="2600" dirty="0">
                <a:solidFill>
                  <a:srgbClr val="0000FF"/>
                </a:solidFill>
                <a:effectLst/>
                <a:latin typeface="Cambria" panose="02040503050406030204" pitchFamily="18" charset="0"/>
                <a:ea typeface="Cambria" panose="02040503050406030204" pitchFamily="18" charset="0"/>
                <a:cs typeface="Cambria" panose="02040503050406030204" pitchFamily="18" charset="0"/>
              </a:rPr>
              <a:t>Section 3 </a:t>
            </a:r>
            <a:r>
              <a:rPr lang="en-US" sz="26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and </a:t>
            </a:r>
            <a:r>
              <a:rPr lang="en-US" sz="2600" dirty="0">
                <a:solidFill>
                  <a:srgbClr val="0000FF"/>
                </a:solidFill>
                <a:effectLst/>
                <a:latin typeface="Cambria" panose="02040503050406030204" pitchFamily="18" charset="0"/>
                <a:ea typeface="Cambria" panose="02040503050406030204" pitchFamily="18" charset="0"/>
                <a:cs typeface="Cambria" panose="02040503050406030204" pitchFamily="18" charset="0"/>
              </a:rPr>
              <a:t>Section 4 </a:t>
            </a:r>
            <a:r>
              <a:rPr lang="en-US" sz="26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deal with how different classifiers and regressors were trained and analyzed on the dataset respectively. Finally, </a:t>
            </a:r>
            <a:r>
              <a:rPr lang="en-US" sz="2600" dirty="0">
                <a:solidFill>
                  <a:srgbClr val="0000FF"/>
                </a:solidFill>
                <a:effectLst/>
                <a:latin typeface="Cambria" panose="02040503050406030204" pitchFamily="18" charset="0"/>
                <a:ea typeface="Cambria" panose="02040503050406030204" pitchFamily="18" charset="0"/>
                <a:cs typeface="Cambria" panose="02040503050406030204" pitchFamily="18" charset="0"/>
              </a:rPr>
              <a:t>Section 5 </a:t>
            </a:r>
            <a:r>
              <a:rPr lang="en-US" sz="26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details the two-stage pipelined model to predict flight delay.</a:t>
            </a:r>
          </a:p>
          <a:p>
            <a:endParaRPr lang="en-US" dirty="0"/>
          </a:p>
        </p:txBody>
      </p:sp>
    </p:spTree>
    <p:extLst>
      <p:ext uri="{BB962C8B-B14F-4D97-AF65-F5344CB8AC3E}">
        <p14:creationId xmlns:p14="http://schemas.microsoft.com/office/powerpoint/2010/main" val="758016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7AD4A-738E-4267-8BAC-8E38B18C8150}"/>
              </a:ext>
            </a:extLst>
          </p:cNvPr>
          <p:cNvSpPr>
            <a:spLocks noGrp="1"/>
          </p:cNvSpPr>
          <p:nvPr>
            <p:ph type="title"/>
          </p:nvPr>
        </p:nvSpPr>
        <p:spPr>
          <a:xfrm>
            <a:off x="801691" y="1552049"/>
            <a:ext cx="4042622" cy="1639884"/>
          </a:xfrm>
        </p:spPr>
        <p:txBody>
          <a:bodyPr/>
          <a:lstStyle/>
          <a:p>
            <a:r>
              <a:rPr lang="en-US" dirty="0"/>
              <a:t>2.Machine Learning</a:t>
            </a:r>
          </a:p>
        </p:txBody>
      </p:sp>
      <p:sp>
        <p:nvSpPr>
          <p:cNvPr id="3" name="Content Placeholder 2">
            <a:extLst>
              <a:ext uri="{FF2B5EF4-FFF2-40B4-BE49-F238E27FC236}">
                <a16:creationId xmlns:a16="http://schemas.microsoft.com/office/drawing/2014/main" id="{251D050A-5385-4712-BDBD-8E39E86B2B2A}"/>
              </a:ext>
            </a:extLst>
          </p:cNvPr>
          <p:cNvSpPr>
            <a:spLocks noGrp="1"/>
          </p:cNvSpPr>
          <p:nvPr>
            <p:ph idx="1"/>
          </p:nvPr>
        </p:nvSpPr>
        <p:spPr/>
        <p:txBody>
          <a:bodyPr>
            <a:normAutofit fontScale="70000" lnSpcReduction="20000"/>
          </a:bodyPr>
          <a:lstStyle/>
          <a:p>
            <a:pPr algn="just">
              <a:lnSpc>
                <a:spcPct val="100000"/>
              </a:lnSpc>
            </a:pPr>
            <a:r>
              <a:rPr lang="en-US" sz="2400" b="1" dirty="0"/>
              <a:t>Data Collection:</a:t>
            </a:r>
            <a:r>
              <a:rPr lang="en-US" sz="2400" dirty="0"/>
              <a:t> Describe the source of the data used in the project and provide an overview of the dataset.</a:t>
            </a:r>
          </a:p>
          <a:p>
            <a:pPr algn="just">
              <a:lnSpc>
                <a:spcPct val="100000"/>
              </a:lnSpc>
            </a:pPr>
            <a:r>
              <a:rPr lang="en-US" sz="2400" b="1" dirty="0"/>
              <a:t>Data Preprocessing:</a:t>
            </a:r>
            <a:r>
              <a:rPr lang="en-US" sz="2400" dirty="0"/>
              <a:t> Explain the steps taken to prepare the data for machine learning, including data cleaning, feature engineering, and feature selection.</a:t>
            </a:r>
          </a:p>
          <a:p>
            <a:pPr algn="just">
              <a:lnSpc>
                <a:spcPct val="100000"/>
              </a:lnSpc>
            </a:pPr>
            <a:r>
              <a:rPr lang="en-US" sz="2400" b="1" dirty="0"/>
              <a:t>Exploratory Data Analysis:</a:t>
            </a:r>
            <a:r>
              <a:rPr lang="en-US" sz="2400" dirty="0"/>
              <a:t> Present the findings of the exploratory data analysis, including visualizations and insights gained from the data.</a:t>
            </a:r>
          </a:p>
          <a:p>
            <a:pPr algn="just">
              <a:lnSpc>
                <a:spcPct val="100000"/>
              </a:lnSpc>
            </a:pPr>
            <a:r>
              <a:rPr lang="en-US" sz="2400" b="1" dirty="0"/>
              <a:t>Model Selection:</a:t>
            </a:r>
            <a:r>
              <a:rPr lang="en-US" sz="2400" dirty="0"/>
              <a:t> Describe the various machine learning algorithms considered for the project and explain why a particular algorithm was chosen.</a:t>
            </a:r>
          </a:p>
          <a:p>
            <a:pPr algn="just">
              <a:lnSpc>
                <a:spcPct val="100000"/>
              </a:lnSpc>
            </a:pPr>
            <a:r>
              <a:rPr lang="en-US" sz="2400" b="1" dirty="0"/>
              <a:t>Model Training:</a:t>
            </a:r>
            <a:r>
              <a:rPr lang="en-US" sz="2400" dirty="0"/>
              <a:t> Explain how the chosen machine learning algorithm was trained on the dataset.</a:t>
            </a:r>
          </a:p>
          <a:p>
            <a:pPr algn="just">
              <a:lnSpc>
                <a:spcPct val="100000"/>
              </a:lnSpc>
            </a:pPr>
            <a:r>
              <a:rPr lang="en-US" sz="2400" b="1" dirty="0"/>
              <a:t>Model Evaluation: </a:t>
            </a:r>
            <a:r>
              <a:rPr lang="en-US" sz="2400" dirty="0"/>
              <a:t>Present the results of the model evaluation, including the metrics used to assess the performance of the model.</a:t>
            </a:r>
          </a:p>
          <a:p>
            <a:pPr algn="just">
              <a:lnSpc>
                <a:spcPct val="100000"/>
              </a:lnSpc>
            </a:pPr>
            <a:r>
              <a:rPr lang="en-US" sz="2400" b="1" dirty="0"/>
              <a:t>Hyperparameter Tuning: </a:t>
            </a:r>
            <a:r>
              <a:rPr lang="en-US" sz="2400" dirty="0"/>
              <a:t>Describe the process of tuning the hyperparameters of the model to improve its performance.</a:t>
            </a:r>
          </a:p>
          <a:p>
            <a:pPr algn="just">
              <a:lnSpc>
                <a:spcPct val="100000"/>
              </a:lnSpc>
            </a:pPr>
            <a:r>
              <a:rPr lang="en-US" sz="2400" b="1" dirty="0"/>
              <a:t>Prediction: </a:t>
            </a:r>
            <a:r>
              <a:rPr lang="en-US" sz="2400" dirty="0"/>
              <a:t>Provide examples of how the model can be used to predict the flight will be delayed</a:t>
            </a:r>
            <a:endParaRPr lang="en-US" dirty="0"/>
          </a:p>
        </p:txBody>
      </p:sp>
    </p:spTree>
    <p:extLst>
      <p:ext uri="{BB962C8B-B14F-4D97-AF65-F5344CB8AC3E}">
        <p14:creationId xmlns:p14="http://schemas.microsoft.com/office/powerpoint/2010/main" val="3988722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976698" y="482593"/>
            <a:ext cx="3183822" cy="555621"/>
          </a:xfrm>
        </p:spPr>
        <p:txBody>
          <a:bodyPr>
            <a:normAutofit fontScale="90000"/>
          </a:bodyPr>
          <a:lstStyle/>
          <a:p>
            <a:r>
              <a:rPr dirty="0"/>
              <a:t>Dataset:</a:t>
            </a:r>
          </a:p>
        </p:txBody>
      </p:sp>
      <p:sp>
        <p:nvSpPr>
          <p:cNvPr id="10" name="Slide Number Placeholder 49">
            <a:extLst>
              <a:ext uri="{FF2B5EF4-FFF2-40B4-BE49-F238E27FC236}">
                <a16:creationId xmlns:a16="http://schemas.microsoft.com/office/drawing/2014/main" id="{01A08221-B499-4596-AFD9-5C9812459168}"/>
              </a:ext>
            </a:extLst>
          </p:cNvPr>
          <p:cNvSpPr>
            <a:spLocks noGrp="1"/>
          </p:cNvSpPr>
          <p:nvPr>
            <p:ph type="sldNum" sz="quarter" idx="12"/>
          </p:nvPr>
        </p:nvSpPr>
        <p:spPr>
          <a:xfrm>
            <a:off x="9982804" y="6357602"/>
            <a:ext cx="1760153" cy="460799"/>
          </a:xfrm>
        </p:spPr>
        <p:txBody>
          <a:bodyPr/>
          <a:lstStyle/>
          <a:p>
            <a:r>
              <a:t>6</a:t>
            </a:r>
          </a:p>
        </p:txBody>
      </p:sp>
      <p:sp>
        <p:nvSpPr>
          <p:cNvPr id="5" name="TextBox 4">
            <a:extLst>
              <a:ext uri="{FF2B5EF4-FFF2-40B4-BE49-F238E27FC236}">
                <a16:creationId xmlns:a16="http://schemas.microsoft.com/office/drawing/2014/main" id="{78040A07-7191-C7F5-21F4-CD4F90589868}"/>
              </a:ext>
            </a:extLst>
          </p:cNvPr>
          <p:cNvSpPr txBox="1"/>
          <p:nvPr/>
        </p:nvSpPr>
        <p:spPr>
          <a:xfrm>
            <a:off x="990595" y="1092198"/>
            <a:ext cx="10287000" cy="1200331"/>
          </a:xfrm>
          <a:prstGeom prst="rect">
            <a:avLst/>
          </a:prstGeom>
          <a:noFill/>
        </p:spPr>
        <p:txBody>
          <a:bodyPr wrap="square" rtlCol="0">
            <a:spAutoFit/>
          </a:bodyPr>
          <a:lstStyle/>
          <a:p>
            <a:pPr algn="just"/>
            <a:r>
              <a:rPr dirty="0"/>
              <a:t>	</a:t>
            </a:r>
            <a:r>
              <a:rPr dirty="0">
                <a:solidFill>
                  <a:schemeClr val="tx1">
                    <a:lumMod val="75000"/>
                    <a:lumOff val="25000"/>
                  </a:schemeClr>
                </a:solidFill>
              </a:rPr>
              <a:t>In this project we have used .csv data. This data is downloaded from </a:t>
            </a:r>
            <a:r>
              <a:rPr lang="en-IN" dirty="0">
                <a:solidFill>
                  <a:schemeClr val="tx1">
                    <a:lumMod val="75000"/>
                    <a:lumOff val="25000"/>
                  </a:schemeClr>
                </a:solidFill>
              </a:rPr>
              <a:t>google drive</a:t>
            </a:r>
            <a:r>
              <a:rPr dirty="0">
                <a:solidFill>
                  <a:schemeClr val="tx1">
                    <a:lumMod val="75000"/>
                    <a:lumOff val="25000"/>
                  </a:schemeClr>
                </a:solidFill>
              </a:rPr>
              <a:t>. Please refer to the link given below to download the dataset.</a:t>
            </a:r>
          </a:p>
          <a:p>
            <a:pPr algn="just"/>
            <a:endParaRPr dirty="0">
              <a:solidFill>
                <a:schemeClr val="tx1">
                  <a:lumMod val="75000"/>
                  <a:lumOff val="25000"/>
                </a:schemeClr>
              </a:solidFill>
            </a:endParaRPr>
          </a:p>
          <a:p>
            <a:pPr algn="just"/>
            <a:r>
              <a:rPr sz="1800" dirty="0">
                <a:solidFill>
                  <a:srgbClr val="000000"/>
                </a:solidFill>
                <a:latin typeface="Arial"/>
              </a:rPr>
              <a:t>Link: </a:t>
            </a:r>
            <a:r>
              <a:rPr lang="en-US" sz="1800" b="0" i="0" u="none" strike="noStrike" dirty="0">
                <a:solidFill>
                  <a:srgbClr val="0000FF"/>
                </a:solidFill>
                <a:effectLst/>
                <a:latin typeface="Calibri" panose="020F0502020204030204" pitchFamily="34" charset="0"/>
                <a:hlinkClick r:id="rId2"/>
              </a:rPr>
              <a:t>flightdata.csv - Google Drive</a:t>
            </a:r>
            <a:endParaRPr sz="1800" dirty="0">
              <a:solidFill>
                <a:srgbClr val="1155CC"/>
              </a:solidFill>
              <a:latin typeface="Arial"/>
              <a:hlinkClick r:id="rId3"/>
            </a:endParaRPr>
          </a:p>
        </p:txBody>
      </p:sp>
      <p:pic>
        <p:nvPicPr>
          <p:cNvPr id="4" name="Picture 3">
            <a:extLst>
              <a:ext uri="{FF2B5EF4-FFF2-40B4-BE49-F238E27FC236}">
                <a16:creationId xmlns:a16="http://schemas.microsoft.com/office/drawing/2014/main" id="{B100C6FF-286D-4BC5-9A65-301B26DA81ED}"/>
              </a:ext>
            </a:extLst>
          </p:cNvPr>
          <p:cNvPicPr>
            <a:picLocks noChangeAspect="1"/>
          </p:cNvPicPr>
          <p:nvPr/>
        </p:nvPicPr>
        <p:blipFill rotWithShape="1">
          <a:blip r:embed="rId4"/>
          <a:srcRect t="21725" b="7988"/>
          <a:stretch/>
        </p:blipFill>
        <p:spPr>
          <a:xfrm>
            <a:off x="1713447" y="2551582"/>
            <a:ext cx="8729266" cy="4008244"/>
          </a:xfrm>
          <a:prstGeom prst="rect">
            <a:avLst/>
          </a:prstGeom>
        </p:spPr>
      </p:pic>
    </p:spTree>
    <p:extLst>
      <p:ext uri="{BB962C8B-B14F-4D97-AF65-F5344CB8AC3E}">
        <p14:creationId xmlns:p14="http://schemas.microsoft.com/office/powerpoint/2010/main" val="1527386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1052893" y="761995"/>
            <a:ext cx="4075202" cy="589973"/>
          </a:xfrm>
        </p:spPr>
        <p:txBody>
          <a:bodyPr/>
          <a:lstStyle/>
          <a:p>
            <a:r>
              <a:rPr sz="3200"/>
              <a:t>Data Preprocessing</a:t>
            </a:r>
          </a:p>
        </p:txBody>
      </p:sp>
      <p:sp>
        <p:nvSpPr>
          <p:cNvPr id="10" name="Slide Number Placeholder 49">
            <a:extLst>
              <a:ext uri="{FF2B5EF4-FFF2-40B4-BE49-F238E27FC236}">
                <a16:creationId xmlns:a16="http://schemas.microsoft.com/office/drawing/2014/main" id="{0679DDAB-7BC8-4DE8-97CF-665B6F7327CE}"/>
              </a:ext>
            </a:extLst>
          </p:cNvPr>
          <p:cNvSpPr>
            <a:spLocks noGrp="1"/>
          </p:cNvSpPr>
          <p:nvPr>
            <p:ph type="sldNum" sz="quarter" idx="4294967295"/>
          </p:nvPr>
        </p:nvSpPr>
        <p:spPr>
          <a:xfrm>
            <a:off x="10431465" y="6357937"/>
            <a:ext cx="1760543" cy="460381"/>
          </a:xfrm>
        </p:spPr>
        <p:txBody>
          <a:bodyPr/>
          <a:lstStyle/>
          <a:p>
            <a:r>
              <a:t>7</a:t>
            </a:r>
          </a:p>
        </p:txBody>
      </p:sp>
      <p:sp>
        <p:nvSpPr>
          <p:cNvPr id="14" name="TextBox 13">
            <a:extLst>
              <a:ext uri="{FF2B5EF4-FFF2-40B4-BE49-F238E27FC236}">
                <a16:creationId xmlns:a16="http://schemas.microsoft.com/office/drawing/2014/main" id="{38002720-4BE0-B852-EBE3-8921BCF8A970}"/>
              </a:ext>
            </a:extLst>
          </p:cNvPr>
          <p:cNvSpPr txBox="1"/>
          <p:nvPr/>
        </p:nvSpPr>
        <p:spPr>
          <a:xfrm>
            <a:off x="126996" y="1892298"/>
            <a:ext cx="5930903" cy="3785071"/>
          </a:xfrm>
          <a:prstGeom prst="rect">
            <a:avLst/>
          </a:prstGeom>
          <a:noFill/>
        </p:spPr>
        <p:txBody>
          <a:bodyPr wrap="square" rtlCol="0">
            <a:spAutoFit/>
          </a:bodyPr>
          <a:lstStyle/>
          <a:p>
            <a:pPr algn="just"/>
            <a:r>
              <a:rPr dirty="0">
                <a:solidFill>
                  <a:schemeClr val="tx1">
                    <a:lumMod val="85000"/>
                    <a:lumOff val="15000"/>
                  </a:schemeClr>
                </a:solidFill>
              </a:rPr>
              <a:t>As we have understood how the data is, let's pre-process the collected data.</a:t>
            </a:r>
          </a:p>
          <a:p>
            <a:pPr algn="just"/>
            <a:endParaRPr dirty="0">
              <a:solidFill>
                <a:schemeClr val="tx1">
                  <a:lumMod val="85000"/>
                  <a:lumOff val="15000"/>
                </a:schemeClr>
              </a:solidFill>
            </a:endParaRPr>
          </a:p>
          <a:p>
            <a:pPr algn="just"/>
            <a:r>
              <a:rPr dirty="0">
                <a:solidFill>
                  <a:schemeClr val="tx1">
                    <a:lumMod val="85000"/>
                    <a:lumOff val="15000"/>
                  </a:schemeClr>
                </a:solidFill>
              </a:rPr>
              <a:t>The download data set is not suitable for training the machine learning model as it might have so much randomness so we need to clean the dataset properly in order to fetch good results. This activity includes the following steps.</a:t>
            </a:r>
          </a:p>
          <a:p>
            <a:pPr algn="just"/>
            <a:endParaRPr dirty="0">
              <a:solidFill>
                <a:schemeClr val="tx1">
                  <a:lumMod val="85000"/>
                  <a:lumOff val="15000"/>
                </a:schemeClr>
              </a:solidFill>
            </a:endParaRPr>
          </a:p>
          <a:p>
            <a:pPr marL="1200150" lvl="2" indent="-285750" algn="just">
              <a:lnSpc>
                <a:spcPct val="150000"/>
              </a:lnSpc>
              <a:buFont typeface="Wingdings"/>
              <a:buChar char="§"/>
            </a:pPr>
            <a:r>
              <a:rPr dirty="0">
                <a:solidFill>
                  <a:schemeClr val="tx1">
                    <a:lumMod val="85000"/>
                    <a:lumOff val="15000"/>
                  </a:schemeClr>
                </a:solidFill>
              </a:rPr>
              <a:t>Handling missing values</a:t>
            </a:r>
          </a:p>
          <a:p>
            <a:pPr marL="1200150" lvl="2" indent="-285750" algn="just">
              <a:lnSpc>
                <a:spcPct val="150000"/>
              </a:lnSpc>
              <a:buFont typeface="Wingdings"/>
              <a:buChar char="§"/>
            </a:pPr>
            <a:r>
              <a:rPr dirty="0">
                <a:solidFill>
                  <a:schemeClr val="tx1">
                    <a:lumMod val="85000"/>
                    <a:lumOff val="15000"/>
                  </a:schemeClr>
                </a:solidFill>
              </a:rPr>
              <a:t>Handling categorical data</a:t>
            </a:r>
          </a:p>
          <a:p>
            <a:pPr marL="1200150" lvl="2" indent="-285750" algn="just">
              <a:lnSpc>
                <a:spcPct val="150000"/>
              </a:lnSpc>
              <a:buFont typeface="Wingdings"/>
              <a:buChar char="§"/>
            </a:pPr>
            <a:r>
              <a:rPr dirty="0">
                <a:solidFill>
                  <a:schemeClr val="tx1">
                    <a:lumMod val="85000"/>
                    <a:lumOff val="15000"/>
                  </a:schemeClr>
                </a:solidFill>
              </a:rPr>
              <a:t>Handling Imbalance Data</a:t>
            </a:r>
          </a:p>
        </p:txBody>
      </p:sp>
      <p:pic>
        <p:nvPicPr>
          <p:cNvPr id="6" name="Picture Placeholder 5">
            <a:extLst>
              <a:ext uri="{FF2B5EF4-FFF2-40B4-BE49-F238E27FC236}">
                <a16:creationId xmlns:a16="http://schemas.microsoft.com/office/drawing/2014/main" id="{AD850443-4C01-4452-A317-FFF002FBA634}"/>
              </a:ext>
            </a:extLst>
          </p:cNvPr>
          <p:cNvPicPr>
            <a:picLocks noGrp="1" noChangeAspect="1"/>
          </p:cNvPicPr>
          <p:nvPr>
            <p:ph type="pic" sz="quarter" idx="13"/>
          </p:nvPr>
        </p:nvPicPr>
        <p:blipFill>
          <a:blip r:embed="rId2"/>
          <a:srcRect t="1818" b="1818"/>
          <a:stretch>
            <a:fillRect/>
          </a:stretch>
        </p:blipFill>
        <p:spPr>
          <a:xfrm>
            <a:off x="6130318" y="39682"/>
            <a:ext cx="5930903" cy="3389318"/>
          </a:xfrm>
        </p:spPr>
      </p:pic>
      <p:pic>
        <p:nvPicPr>
          <p:cNvPr id="11" name="Picture Placeholder 10">
            <a:extLst>
              <a:ext uri="{FF2B5EF4-FFF2-40B4-BE49-F238E27FC236}">
                <a16:creationId xmlns:a16="http://schemas.microsoft.com/office/drawing/2014/main" id="{E732882B-244C-4325-A891-CA38607CE590}"/>
              </a:ext>
            </a:extLst>
          </p:cNvPr>
          <p:cNvPicPr>
            <a:picLocks noGrp="1" noChangeAspect="1"/>
          </p:cNvPicPr>
          <p:nvPr>
            <p:ph type="pic" sz="quarter" idx="14"/>
          </p:nvPr>
        </p:nvPicPr>
        <p:blipFill>
          <a:blip r:embed="rId3"/>
          <a:srcRect t="1959" b="1959"/>
          <a:stretch>
            <a:fillRect/>
          </a:stretch>
        </p:blipFill>
        <p:spPr>
          <a:xfrm>
            <a:off x="6127612" y="3551582"/>
            <a:ext cx="5937392" cy="3266735"/>
          </a:xfrm>
        </p:spPr>
      </p:pic>
    </p:spTree>
    <p:extLst>
      <p:ext uri="{BB962C8B-B14F-4D97-AF65-F5344CB8AC3E}">
        <p14:creationId xmlns:p14="http://schemas.microsoft.com/office/powerpoint/2010/main" val="4212917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FB443-F374-4074-A3AF-F824D82C8FE2}"/>
              </a:ext>
            </a:extLst>
          </p:cNvPr>
          <p:cNvSpPr>
            <a:spLocks noGrp="1"/>
          </p:cNvSpPr>
          <p:nvPr>
            <p:ph type="title"/>
          </p:nvPr>
        </p:nvSpPr>
        <p:spPr>
          <a:xfrm>
            <a:off x="3898896" y="114300"/>
            <a:ext cx="6045204" cy="567174"/>
          </a:xfrm>
        </p:spPr>
        <p:txBody>
          <a:bodyPr>
            <a:normAutofit/>
          </a:bodyPr>
          <a:lstStyle/>
          <a:p>
            <a:r>
              <a:rPr sz="3200" dirty="0"/>
              <a:t>Exploratory Data Analysis</a:t>
            </a:r>
          </a:p>
        </p:txBody>
      </p:sp>
      <p:sp>
        <p:nvSpPr>
          <p:cNvPr id="7" name="Subtitle 6">
            <a:extLst>
              <a:ext uri="{FF2B5EF4-FFF2-40B4-BE49-F238E27FC236}">
                <a16:creationId xmlns:a16="http://schemas.microsoft.com/office/drawing/2014/main" id="{F9013BD0-EEB5-4536-B6C3-3DCD3D3F1ABD}"/>
              </a:ext>
            </a:extLst>
          </p:cNvPr>
          <p:cNvSpPr>
            <a:spLocks noGrp="1"/>
          </p:cNvSpPr>
          <p:nvPr>
            <p:ph type="body" sz="quarter" idx="17"/>
          </p:nvPr>
        </p:nvSpPr>
        <p:spPr>
          <a:xfrm>
            <a:off x="4000500" y="787403"/>
            <a:ext cx="8064498" cy="5854038"/>
          </a:xfrm>
        </p:spPr>
        <p:txBody>
          <a:bodyPr>
            <a:normAutofit/>
          </a:bodyPr>
          <a:lstStyle/>
          <a:p>
            <a:pPr algn="just"/>
            <a:r>
              <a:rPr sz="1300" b="1" dirty="0">
                <a:latin typeface="Montserrat"/>
              </a:rPr>
              <a:t>Descriptive Statistical</a:t>
            </a:r>
            <a:r>
              <a:rPr sz="1300" b="1" dirty="0"/>
              <a:t>: </a:t>
            </a:r>
            <a:r>
              <a:rPr sz="1300" dirty="0">
                <a:latin typeface="Montserrat"/>
              </a:rPr>
              <a:t>Descriptive analysis is to study the basic features of data with the statistical process. Here pandas has a worthy function called describe. With this describe function we can understand the unique, top and frequent values of categorical features. And we can find mean, std, min, max and percentile values of continuous features.</a:t>
            </a:r>
          </a:p>
          <a:p>
            <a:pPr algn="just"/>
            <a:r>
              <a:rPr sz="1300" b="1" dirty="0">
                <a:latin typeface="Montserrat"/>
              </a:rPr>
              <a:t>Visual Analysis: </a:t>
            </a:r>
            <a:r>
              <a:rPr sz="1300" dirty="0">
                <a:latin typeface="Montserrat"/>
              </a:rPr>
              <a:t>Visual analysis is the process of using visual representations, such as charts, plots, and graphs, to explore and understand data. It is a way to quickly identify patterns, trends, and outliers in the data, which can help to gain insights and make informed decisions.</a:t>
            </a:r>
          </a:p>
          <a:p>
            <a:pPr algn="just"/>
            <a:r>
              <a:rPr sz="1300" b="1" dirty="0">
                <a:latin typeface="Montserrat"/>
              </a:rPr>
              <a:t>Univariate Analysis: </a:t>
            </a:r>
            <a:r>
              <a:rPr sz="1300" dirty="0">
                <a:latin typeface="Montserrat"/>
              </a:rPr>
              <a:t>In simple words, univariate analysis is understanding the data with a single feature. Here we have displayed two different graphs such as </a:t>
            </a:r>
            <a:r>
              <a:rPr sz="1300" dirty="0" err="1">
                <a:latin typeface="Montserrat"/>
              </a:rPr>
              <a:t>distplot</a:t>
            </a:r>
            <a:r>
              <a:rPr sz="1300" dirty="0">
                <a:latin typeface="Montserrat"/>
              </a:rPr>
              <a:t> and </a:t>
            </a:r>
            <a:r>
              <a:rPr sz="1300" dirty="0" err="1">
                <a:latin typeface="Montserrat"/>
              </a:rPr>
              <a:t>countplot</a:t>
            </a:r>
            <a:r>
              <a:rPr sz="1300" dirty="0">
                <a:latin typeface="Montserrat"/>
              </a:rPr>
              <a:t>.</a:t>
            </a:r>
          </a:p>
          <a:p>
            <a:pPr algn="just"/>
            <a:r>
              <a:rPr sz="1300" b="1" dirty="0">
                <a:latin typeface="Montserrat"/>
              </a:rPr>
              <a:t>Bivariate analysis: </a:t>
            </a:r>
            <a:r>
              <a:rPr sz="1300" dirty="0">
                <a:latin typeface="Montserrat"/>
              </a:rPr>
              <a:t>Bivariate analysis is a statistical method that involves the analysis of the relationship between two variables. In other words, it is the study of the relationship between two variables to determine whether there is a correlation between them or not.</a:t>
            </a:r>
          </a:p>
          <a:p>
            <a:pPr algn="just"/>
            <a:r>
              <a:rPr sz="1300" b="1" dirty="0">
                <a:latin typeface="Montserrat"/>
              </a:rPr>
              <a:t>Multivariate Analysis: </a:t>
            </a:r>
            <a:r>
              <a:rPr sz="1300" dirty="0">
                <a:latin typeface="Montserrat"/>
              </a:rPr>
              <a:t>In simple words, multivariate analysis is to find the relation between multiple features. Here we have used a swarm plot from the seaborn package.</a:t>
            </a:r>
          </a:p>
          <a:p>
            <a:pPr algn="just"/>
            <a:endParaRPr sz="1300" dirty="0">
              <a:latin typeface="Montserrat"/>
            </a:endParaRPr>
          </a:p>
          <a:p>
            <a:pPr algn="just"/>
            <a:endParaRPr sz="1300" dirty="0">
              <a:latin typeface="Montserrat"/>
            </a:endParaRPr>
          </a:p>
        </p:txBody>
      </p:sp>
      <p:pic>
        <p:nvPicPr>
          <p:cNvPr id="6" name="Picture Placeholder 5">
            <a:extLst>
              <a:ext uri="{FF2B5EF4-FFF2-40B4-BE49-F238E27FC236}">
                <a16:creationId xmlns:a16="http://schemas.microsoft.com/office/drawing/2014/main" id="{3AA8406A-3989-4D1E-B706-95A7F4750F5C}"/>
              </a:ext>
            </a:extLst>
          </p:cNvPr>
          <p:cNvPicPr>
            <a:picLocks noGrp="1" noChangeAspect="1"/>
          </p:cNvPicPr>
          <p:nvPr>
            <p:ph type="pic" sz="quarter" idx="14"/>
          </p:nvPr>
        </p:nvPicPr>
        <p:blipFill>
          <a:blip r:embed="rId3"/>
          <a:srcRect l="7807" r="7807"/>
          <a:stretch>
            <a:fillRect/>
          </a:stretch>
        </p:blipFill>
        <p:spPr>
          <a:xfrm>
            <a:off x="62480" y="110281"/>
            <a:ext cx="3672222" cy="2217868"/>
          </a:xfrm>
        </p:spPr>
      </p:pic>
      <p:pic>
        <p:nvPicPr>
          <p:cNvPr id="11" name="Picture Placeholder 10">
            <a:extLst>
              <a:ext uri="{FF2B5EF4-FFF2-40B4-BE49-F238E27FC236}">
                <a16:creationId xmlns:a16="http://schemas.microsoft.com/office/drawing/2014/main" id="{591D4AD8-587F-4800-AFC0-15A6A97636CA}"/>
              </a:ext>
            </a:extLst>
          </p:cNvPr>
          <p:cNvPicPr>
            <a:picLocks noGrp="1" noChangeAspect="1"/>
          </p:cNvPicPr>
          <p:nvPr>
            <p:ph type="pic" sz="quarter" idx="15"/>
          </p:nvPr>
        </p:nvPicPr>
        <p:blipFill>
          <a:blip r:embed="rId4"/>
          <a:srcRect l="7807" r="7807"/>
          <a:stretch>
            <a:fillRect/>
          </a:stretch>
        </p:blipFill>
        <p:spPr>
          <a:xfrm>
            <a:off x="62480" y="2393328"/>
            <a:ext cx="3672222" cy="2032898"/>
          </a:xfrm>
        </p:spPr>
      </p:pic>
      <p:pic>
        <p:nvPicPr>
          <p:cNvPr id="17" name="Picture Placeholder 16">
            <a:extLst>
              <a:ext uri="{FF2B5EF4-FFF2-40B4-BE49-F238E27FC236}">
                <a16:creationId xmlns:a16="http://schemas.microsoft.com/office/drawing/2014/main" id="{11150373-2F06-4868-B262-E39E9367B51B}"/>
              </a:ext>
            </a:extLst>
          </p:cNvPr>
          <p:cNvPicPr>
            <a:picLocks noGrp="1" noChangeAspect="1"/>
          </p:cNvPicPr>
          <p:nvPr>
            <p:ph type="pic" sz="quarter" idx="16"/>
          </p:nvPr>
        </p:nvPicPr>
        <p:blipFill>
          <a:blip r:embed="rId5"/>
          <a:srcRect l="7807" r="7807"/>
          <a:stretch>
            <a:fillRect/>
          </a:stretch>
        </p:blipFill>
        <p:spPr>
          <a:xfrm>
            <a:off x="62480" y="4491405"/>
            <a:ext cx="3672222" cy="2256314"/>
          </a:xfrm>
        </p:spPr>
      </p:pic>
    </p:spTree>
    <p:extLst>
      <p:ext uri="{BB962C8B-B14F-4D97-AF65-F5344CB8AC3E}">
        <p14:creationId xmlns:p14="http://schemas.microsoft.com/office/powerpoint/2010/main" val="962321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1FCD2-7160-740E-4B4C-D9CC8C8ACC2F}"/>
              </a:ext>
            </a:extLst>
          </p:cNvPr>
          <p:cNvSpPr>
            <a:spLocks noGrp="1"/>
          </p:cNvSpPr>
          <p:nvPr>
            <p:ph type="title"/>
          </p:nvPr>
        </p:nvSpPr>
        <p:spPr>
          <a:xfrm>
            <a:off x="283545" y="0"/>
            <a:ext cx="5812455" cy="641849"/>
          </a:xfrm>
        </p:spPr>
        <p:txBody>
          <a:bodyPr>
            <a:normAutofit/>
          </a:bodyPr>
          <a:lstStyle/>
          <a:p>
            <a:r>
              <a:rPr dirty="0"/>
              <a:t>Model Selection</a:t>
            </a:r>
          </a:p>
        </p:txBody>
      </p:sp>
      <p:sp>
        <p:nvSpPr>
          <p:cNvPr id="9" name="Subtitle 8">
            <a:extLst>
              <a:ext uri="{FF2B5EF4-FFF2-40B4-BE49-F238E27FC236}">
                <a16:creationId xmlns:a16="http://schemas.microsoft.com/office/drawing/2014/main" id="{3C7768E2-5671-A0FE-1B9B-5985CF8F322A}"/>
              </a:ext>
            </a:extLst>
          </p:cNvPr>
          <p:cNvSpPr>
            <a:spLocks noGrp="1"/>
          </p:cNvSpPr>
          <p:nvPr>
            <p:ph idx="1"/>
          </p:nvPr>
        </p:nvSpPr>
        <p:spPr>
          <a:xfrm>
            <a:off x="0" y="835693"/>
            <a:ext cx="12191995" cy="5893970"/>
          </a:xfrm>
        </p:spPr>
        <p:txBody>
          <a:bodyPr>
            <a:noAutofit/>
          </a:bodyPr>
          <a:lstStyle/>
          <a:p>
            <a:pPr marL="0" indent="0" algn="just">
              <a:buNone/>
            </a:pPr>
            <a:r>
              <a:rPr sz="1400" b="1">
                <a:latin typeface="Montserrat"/>
              </a:rPr>
              <a:t>Decision Tree Model: </a:t>
            </a:r>
            <a:r>
              <a:rPr sz="1400">
                <a:latin typeface="Montserrat"/>
              </a:rPr>
              <a:t>A function named decisionTree is created and train and test data are passed as the parameters. Inside the function, DecisionTreeClassifier algorithm is initialised and training data is passed to the model with the .fit() function. Test data is predicted with .predict() function and saved in a new variable. For evaluating the model, a confusion matrix and classification report is done.</a:t>
            </a:r>
          </a:p>
          <a:p>
            <a:pPr marL="0" indent="0" algn="just">
              <a:buNone/>
            </a:pPr>
            <a:r>
              <a:rPr sz="1400" b="1">
                <a:latin typeface="Montserrat"/>
              </a:rPr>
              <a:t>Random Forest Model: </a:t>
            </a:r>
            <a:r>
              <a:rPr sz="1400">
                <a:latin typeface="Montserrat"/>
              </a:rPr>
              <a:t>A function named randomForest is created and train and test data are passed as the parameters. Inside the function, RandomForestClassifier algorithm is initialised and training data is passed to the model with .fit() function. Test data is predicted with .predict() function and saved in a new variable. For evaluating the model, a confusion matrix and classification report is done.</a:t>
            </a:r>
          </a:p>
          <a:p>
            <a:pPr marL="0" indent="0" algn="just">
              <a:buNone/>
            </a:pPr>
            <a:r>
              <a:rPr sz="1400">
                <a:latin typeface="Montserrat"/>
              </a:rPr>
              <a:t>.</a:t>
            </a:r>
          </a:p>
        </p:txBody>
      </p:sp>
      <p:pic>
        <p:nvPicPr>
          <p:cNvPr id="5" name="Picture 4">
            <a:extLst>
              <a:ext uri="{FF2B5EF4-FFF2-40B4-BE49-F238E27FC236}">
                <a16:creationId xmlns:a16="http://schemas.microsoft.com/office/drawing/2014/main" id="{3A17C4D4-AB65-4967-8CE5-BFC20847D3B1}"/>
              </a:ext>
            </a:extLst>
          </p:cNvPr>
          <p:cNvPicPr>
            <a:picLocks noChangeAspect="1"/>
          </p:cNvPicPr>
          <p:nvPr/>
        </p:nvPicPr>
        <p:blipFill>
          <a:blip r:embed="rId2"/>
          <a:stretch>
            <a:fillRect/>
          </a:stretch>
        </p:blipFill>
        <p:spPr>
          <a:xfrm>
            <a:off x="230058" y="3689774"/>
            <a:ext cx="5521384" cy="3039889"/>
          </a:xfrm>
          <a:prstGeom prst="rect">
            <a:avLst/>
          </a:prstGeom>
        </p:spPr>
      </p:pic>
      <p:pic>
        <p:nvPicPr>
          <p:cNvPr id="7" name="Picture 6">
            <a:extLst>
              <a:ext uri="{FF2B5EF4-FFF2-40B4-BE49-F238E27FC236}">
                <a16:creationId xmlns:a16="http://schemas.microsoft.com/office/drawing/2014/main" id="{8338F95F-F4EC-4287-9C6E-042D80A72439}"/>
              </a:ext>
            </a:extLst>
          </p:cNvPr>
          <p:cNvPicPr>
            <a:picLocks noChangeAspect="1"/>
          </p:cNvPicPr>
          <p:nvPr/>
        </p:nvPicPr>
        <p:blipFill>
          <a:blip r:embed="rId3"/>
          <a:stretch>
            <a:fillRect/>
          </a:stretch>
        </p:blipFill>
        <p:spPr>
          <a:xfrm>
            <a:off x="6440557" y="3689774"/>
            <a:ext cx="5521384" cy="3039889"/>
          </a:xfrm>
          <a:prstGeom prst="rect">
            <a:avLst/>
          </a:prstGeom>
        </p:spPr>
      </p:pic>
    </p:spTree>
    <p:extLst>
      <p:ext uri="{BB962C8B-B14F-4D97-AF65-F5344CB8AC3E}">
        <p14:creationId xmlns:p14="http://schemas.microsoft.com/office/powerpoint/2010/main" val="4689035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87</TotalTime>
  <Words>1226</Words>
  <Application>Microsoft Office PowerPoint</Application>
  <PresentationFormat>Widescreen</PresentationFormat>
  <Paragraphs>70</Paragraphs>
  <Slides>17</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Cambria</vt:lpstr>
      <vt:lpstr>Montserrat</vt:lpstr>
      <vt:lpstr>Tw Cen MT</vt:lpstr>
      <vt:lpstr>Wingdings</vt:lpstr>
      <vt:lpstr>Circuit</vt:lpstr>
      <vt:lpstr>Flight Delay Prediction For Aviation Industry Using Machine Learning</vt:lpstr>
      <vt:lpstr>   Team Members</vt:lpstr>
      <vt:lpstr>Agenda</vt:lpstr>
      <vt:lpstr> 1.Introduction</vt:lpstr>
      <vt:lpstr>2.Machine Learning</vt:lpstr>
      <vt:lpstr>Dataset:</vt:lpstr>
      <vt:lpstr>Data Preprocessing</vt:lpstr>
      <vt:lpstr>Exploratory Data Analysis</vt:lpstr>
      <vt:lpstr>Model Selection</vt:lpstr>
      <vt:lpstr>Model Evaluation</vt:lpstr>
      <vt:lpstr>Hyperparameter Tuning</vt:lpstr>
      <vt:lpstr>3. Screen Design</vt:lpstr>
      <vt:lpstr>PowerPoint Presentation</vt:lpstr>
      <vt:lpstr>4. Output Result</vt:lpstr>
      <vt:lpstr>PowerPoint Presentation</vt:lpstr>
      <vt:lpstr>5. Conclusion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Flight Delay Prediction For Aviation Industry Using Machine Learning</dc:title>
  <dc:creator>SRIRAM K</dc:creator>
  <cp:lastModifiedBy>SRIRAM K</cp:lastModifiedBy>
  <cp:revision>2</cp:revision>
  <dcterms:created xsi:type="dcterms:W3CDTF">2023-04-27T00:15:49Z</dcterms:created>
  <dcterms:modified xsi:type="dcterms:W3CDTF">2023-04-27T04:44:20Z</dcterms:modified>
</cp:coreProperties>
</file>